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306" r:id="rId3"/>
    <p:sldId id="305" r:id="rId4"/>
    <p:sldId id="296" r:id="rId5"/>
    <p:sldId id="264" r:id="rId6"/>
    <p:sldId id="265" r:id="rId7"/>
    <p:sldId id="267" r:id="rId8"/>
    <p:sldId id="297" r:id="rId9"/>
    <p:sldId id="268" r:id="rId10"/>
    <p:sldId id="299" r:id="rId11"/>
    <p:sldId id="336" r:id="rId12"/>
    <p:sldId id="337" r:id="rId13"/>
    <p:sldId id="338" r:id="rId14"/>
    <p:sldId id="340" r:id="rId15"/>
    <p:sldId id="326" r:id="rId16"/>
    <p:sldId id="280" r:id="rId17"/>
    <p:sldId id="281" r:id="rId18"/>
    <p:sldId id="282" r:id="rId19"/>
    <p:sldId id="283" r:id="rId20"/>
    <p:sldId id="302" r:id="rId21"/>
    <p:sldId id="327" r:id="rId22"/>
    <p:sldId id="285" r:id="rId23"/>
    <p:sldId id="286" r:id="rId24"/>
    <p:sldId id="288" r:id="rId25"/>
    <p:sldId id="303" r:id="rId26"/>
    <p:sldId id="328" r:id="rId27"/>
    <p:sldId id="290" r:id="rId28"/>
    <p:sldId id="291" r:id="rId29"/>
    <p:sldId id="292" r:id="rId30"/>
    <p:sldId id="293" r:id="rId31"/>
    <p:sldId id="304" r:id="rId32"/>
    <p:sldId id="329" r:id="rId33"/>
    <p:sldId id="316" r:id="rId34"/>
    <p:sldId id="318" r:id="rId35"/>
    <p:sldId id="317" r:id="rId36"/>
    <p:sldId id="330" r:id="rId37"/>
    <p:sldId id="331" r:id="rId38"/>
    <p:sldId id="332" r:id="rId39"/>
    <p:sldId id="333" r:id="rId40"/>
    <p:sldId id="334" r:id="rId41"/>
    <p:sldId id="335" r:id="rId42"/>
    <p:sldId id="3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660"/>
  </p:normalViewPr>
  <p:slideViewPr>
    <p:cSldViewPr>
      <p:cViewPr>
        <p:scale>
          <a:sx n="40" d="100"/>
          <a:sy n="40" d="100"/>
        </p:scale>
        <p:origin x="354" y="54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20C01-0ED5-42F8-9982-433FB533D014}" type="datetimeFigureOut">
              <a:rPr lang="en-US" smtClean="0"/>
              <a:t>6/12/2024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37411-5B98-4330-AE18-F50CA2D7A543}" type="slidenum">
              <a:rPr lang="en-US" smtClean="0"/>
              <a:t>‹#›</a:t>
            </a:fld>
            <a:endParaRPr lang="en-US"/>
          </a:p>
        </p:txBody>
      </p:sp>
    </p:spTree>
    <p:extLst>
      <p:ext uri="{BB962C8B-B14F-4D97-AF65-F5344CB8AC3E}">
        <p14:creationId xmlns:p14="http://schemas.microsoft.com/office/powerpoint/2010/main" val="1709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11</a:t>
            </a:fld>
            <a:endParaRPr lang="en-US"/>
          </a:p>
        </p:txBody>
      </p:sp>
    </p:spTree>
    <p:extLst>
      <p:ext uri="{BB962C8B-B14F-4D97-AF65-F5344CB8AC3E}">
        <p14:creationId xmlns:p14="http://schemas.microsoft.com/office/powerpoint/2010/main" val="384089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16</a:t>
            </a:fld>
            <a:endParaRPr lang="en-US"/>
          </a:p>
        </p:txBody>
      </p:sp>
    </p:spTree>
    <p:extLst>
      <p:ext uri="{BB962C8B-B14F-4D97-AF65-F5344CB8AC3E}">
        <p14:creationId xmlns:p14="http://schemas.microsoft.com/office/powerpoint/2010/main" val="100156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23</a:t>
            </a:fld>
            <a:endParaRPr lang="en-US"/>
          </a:p>
        </p:txBody>
      </p:sp>
    </p:spTree>
    <p:extLst>
      <p:ext uri="{BB962C8B-B14F-4D97-AF65-F5344CB8AC3E}">
        <p14:creationId xmlns:p14="http://schemas.microsoft.com/office/powerpoint/2010/main" val="403612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27</a:t>
            </a:fld>
            <a:endParaRPr lang="en-US"/>
          </a:p>
        </p:txBody>
      </p:sp>
    </p:spTree>
    <p:extLst>
      <p:ext uri="{BB962C8B-B14F-4D97-AF65-F5344CB8AC3E}">
        <p14:creationId xmlns:p14="http://schemas.microsoft.com/office/powerpoint/2010/main" val="47245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33</a:t>
            </a:fld>
            <a:endParaRPr lang="en-US"/>
          </a:p>
        </p:txBody>
      </p:sp>
    </p:spTree>
    <p:extLst>
      <p:ext uri="{BB962C8B-B14F-4D97-AF65-F5344CB8AC3E}">
        <p14:creationId xmlns:p14="http://schemas.microsoft.com/office/powerpoint/2010/main" val="177131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37411-5B98-4330-AE18-F50CA2D7A543}" type="slidenum">
              <a:rPr lang="en-US" smtClean="0"/>
              <a:t>39</a:t>
            </a:fld>
            <a:endParaRPr lang="en-US"/>
          </a:p>
        </p:txBody>
      </p:sp>
    </p:spTree>
    <p:extLst>
      <p:ext uri="{BB962C8B-B14F-4D97-AF65-F5344CB8AC3E}">
        <p14:creationId xmlns:p14="http://schemas.microsoft.com/office/powerpoint/2010/main" val="51842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6/12/2024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6/12/2024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leverageedu.com/blog/master-of-science/" TargetMode="External"/><Relationship Id="rId2" Type="http://schemas.openxmlformats.org/officeDocument/2006/relationships/hyperlink" Target="https://leverageedu.com/blog/how-to-become-a-nurse/"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14800"/>
            <a:ext cx="6400800" cy="1752600"/>
          </a:xfrm>
        </p:spPr>
        <p:txBody>
          <a:bodyPr>
            <a:normAutofit fontScale="62500" lnSpcReduction="20000"/>
          </a:bodyPr>
          <a:lstStyle/>
          <a:p>
            <a:r>
              <a:rPr lang="en-US" sz="4000" dirty="0" smtClean="0">
                <a:solidFill>
                  <a:srgbClr val="7030A0"/>
                </a:solidFill>
                <a:latin typeface="Arial" pitchFamily="34" charset="0"/>
                <a:cs typeface="Arial" panose="020B0604020202020204" pitchFamily="34" charset="0"/>
              </a:rPr>
              <a:t>SKILL </a:t>
            </a:r>
            <a:r>
              <a:rPr lang="en-US" sz="4000" dirty="0">
                <a:solidFill>
                  <a:srgbClr val="7030A0"/>
                </a:solidFill>
                <a:latin typeface="Arial" panose="020B0604020202020204" pitchFamily="34" charset="0"/>
                <a:cs typeface="Arial" panose="020B0604020202020204" pitchFamily="34" charset="0"/>
              </a:rPr>
              <a:t>DEVELOPMENT </a:t>
            </a:r>
            <a:r>
              <a:rPr lang="en-US" sz="4000" dirty="0" smtClean="0">
                <a:solidFill>
                  <a:srgbClr val="7030A0"/>
                </a:solidFill>
                <a:latin typeface="Arial" panose="020B0604020202020204" pitchFamily="34" charset="0"/>
                <a:cs typeface="Arial" panose="020B0604020202020204" pitchFamily="34" charset="0"/>
              </a:rPr>
              <a:t>COURSES</a:t>
            </a:r>
          </a:p>
          <a:p>
            <a:endParaRPr lang="en-US" sz="4000" dirty="0" smtClean="0">
              <a:solidFill>
                <a:schemeClr val="tx1"/>
              </a:solidFill>
              <a:latin typeface="Arial" panose="020B0604020202020204" pitchFamily="34" charset="0"/>
              <a:cs typeface="Arial" panose="020B0604020202020204" pitchFamily="34" charset="0"/>
            </a:endParaRPr>
          </a:p>
          <a:p>
            <a:r>
              <a:rPr lang="en-US" sz="5100" dirty="0" smtClean="0">
                <a:solidFill>
                  <a:schemeClr val="tx1"/>
                </a:solidFill>
                <a:latin typeface="Arial" panose="020B0604020202020204" pitchFamily="34" charset="0"/>
                <a:cs typeface="Arial" panose="020B0604020202020204" pitchFamily="34" charset="0"/>
              </a:rPr>
              <a:t>Academic Year</a:t>
            </a:r>
          </a:p>
          <a:p>
            <a:r>
              <a:rPr lang="en-US" sz="5100" dirty="0" smtClean="0">
                <a:solidFill>
                  <a:schemeClr val="tx1"/>
                </a:solidFill>
                <a:latin typeface="Arial" panose="020B0604020202020204" pitchFamily="34" charset="0"/>
                <a:cs typeface="Arial" panose="020B0604020202020204" pitchFamily="34" charset="0"/>
              </a:rPr>
              <a:t>2024-2025</a:t>
            </a:r>
            <a:endParaRPr lang="en-US" sz="5100" dirty="0" smtClean="0">
              <a:solidFill>
                <a:schemeClr val="tx1"/>
              </a:solidFill>
              <a:latin typeface="Arial" panose="020B0604020202020204" pitchFamily="34" charset="0"/>
              <a:cs typeface="Arial" panose="020B0604020202020204" pitchFamily="34" charset="0"/>
            </a:endParaRPr>
          </a:p>
          <a:p>
            <a:endParaRPr lang="en-US" sz="20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52400" y="609600"/>
            <a:ext cx="8763000" cy="2971800"/>
          </a:xfrm>
        </p:spPr>
        <p:txBody>
          <a:bodyPr>
            <a:normAutofit fontScale="90000"/>
          </a:bodyPr>
          <a:lstStyle/>
          <a:p>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2700" b="1" dirty="0" smtClean="0">
                <a:solidFill>
                  <a:srgbClr val="0070C0"/>
                </a:solidFill>
                <a:latin typeface="Arial" panose="020B0604020202020204" pitchFamily="34" charset="0"/>
                <a:cs typeface="Arial" panose="020B0604020202020204" pitchFamily="34" charset="0"/>
              </a:rPr>
              <a:t>BHARATI VIDYAPEETH</a:t>
            </a:r>
            <a:br>
              <a:rPr lang="en-US" sz="2700" b="1" dirty="0" smtClean="0">
                <a:solidFill>
                  <a:srgbClr val="0070C0"/>
                </a:solidFill>
                <a:latin typeface="Arial" panose="020B0604020202020204" pitchFamily="34" charset="0"/>
                <a:cs typeface="Arial" panose="020B0604020202020204" pitchFamily="34" charset="0"/>
              </a:rPr>
            </a:br>
            <a:r>
              <a:rPr lang="en-US" sz="2700" b="1" dirty="0" smtClean="0">
                <a:solidFill>
                  <a:srgbClr val="0070C0"/>
                </a:solidFill>
                <a:latin typeface="Arial" panose="020B0604020202020204" pitchFamily="34" charset="0"/>
                <a:cs typeface="Arial" panose="020B0604020202020204" pitchFamily="34" charset="0"/>
              </a:rPr>
              <a:t>(Deemed to be University) </a:t>
            </a:r>
            <a:br>
              <a:rPr lang="en-US" sz="2700" b="1" dirty="0" smtClean="0">
                <a:solidFill>
                  <a:srgbClr val="0070C0"/>
                </a:solidFill>
                <a:latin typeface="Arial" panose="020B0604020202020204" pitchFamily="34" charset="0"/>
                <a:cs typeface="Arial" panose="020B0604020202020204" pitchFamily="34" charset="0"/>
              </a:rPr>
            </a:br>
            <a:r>
              <a:rPr lang="en-US" sz="2700" b="1" dirty="0" smtClean="0">
                <a:solidFill>
                  <a:srgbClr val="0070C0"/>
                </a:solidFill>
                <a:latin typeface="Arial" panose="020B0604020202020204" pitchFamily="34" charset="0"/>
                <a:cs typeface="Arial" panose="020B0604020202020204" pitchFamily="34" charset="0"/>
              </a:rPr>
              <a:t/>
            </a:r>
            <a:br>
              <a:rPr lang="en-US" sz="2700" b="1" dirty="0" smtClean="0">
                <a:solidFill>
                  <a:srgbClr val="0070C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SCHOOL OF </a:t>
            </a:r>
            <a:br>
              <a:rPr lang="en-US" sz="27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ALLIED HEALTH SCIENCES</a:t>
            </a: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805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Paramedical Technology </a:t>
            </a:r>
            <a:r>
              <a:rPr lang="en-US" sz="6600" dirty="0" smtClean="0">
                <a:solidFill>
                  <a:srgbClr val="000099"/>
                </a:solidFill>
                <a:latin typeface="Arial" panose="020B0604020202020204" pitchFamily="34" charset="0"/>
                <a:cs typeface="Arial" panose="020B0604020202020204" pitchFamily="34" charset="0"/>
              </a:rPr>
              <a:t>(Endoscopic </a:t>
            </a:r>
            <a:r>
              <a:rPr lang="en-US" sz="6600" dirty="0">
                <a:solidFill>
                  <a:srgbClr val="000099"/>
                </a:solidFill>
                <a:latin typeface="Arial" panose="020B0604020202020204" pitchFamily="34" charset="0"/>
                <a:cs typeface="Arial" panose="020B0604020202020204" pitchFamily="34" charset="0"/>
              </a:rPr>
              <a:t>Technician)</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520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Autofit/>
          </a:bodyPr>
          <a:lstStyle/>
          <a:p>
            <a:pPr algn="ctr"/>
            <a:r>
              <a:rPr lang="en-US" sz="1800" b="1" dirty="0">
                <a:solidFill>
                  <a:schemeClr val="tx1"/>
                </a:solidFill>
                <a:latin typeface="Arial" panose="020B0604020202020204" pitchFamily="34" charset="0"/>
                <a:cs typeface="Arial" panose="020B0604020202020204" pitchFamily="34" charset="0"/>
              </a:rPr>
              <a:t>Endoscopy technicians assist physicians and nurses with endoscopy procedures and other minimally invasive procedures. </a:t>
            </a:r>
            <a:endParaRPr lang="en-US" sz="1800" b="1" dirty="0" smtClean="0">
              <a:solidFill>
                <a:schemeClr val="tx1"/>
              </a:solidFill>
              <a:latin typeface="Arial" panose="020B0604020202020204" pitchFamily="34" charset="0"/>
              <a:cs typeface="Arial" panose="020B0604020202020204" pitchFamily="34" charset="0"/>
            </a:endParaRPr>
          </a:p>
          <a:p>
            <a:pPr algn="ctr"/>
            <a:endParaRPr lang="en-US" sz="1800" b="1" dirty="0">
              <a:solidFill>
                <a:schemeClr val="tx1"/>
              </a:solidFill>
              <a:latin typeface="Arial" panose="020B0604020202020204" pitchFamily="34" charset="0"/>
              <a:cs typeface="Arial" panose="020B0604020202020204" pitchFamily="34" charset="0"/>
            </a:endParaRPr>
          </a:p>
          <a:p>
            <a:pPr algn="ctr"/>
            <a:r>
              <a:rPr lang="en-US" sz="1800" b="1" dirty="0" smtClean="0">
                <a:solidFill>
                  <a:schemeClr val="tx1"/>
                </a:solidFill>
                <a:latin typeface="Arial" panose="020B0604020202020204" pitchFamily="34" charset="0"/>
                <a:cs typeface="Arial" panose="020B0604020202020204" pitchFamily="34" charset="0"/>
              </a:rPr>
              <a:t>Endoscopy </a:t>
            </a:r>
            <a:r>
              <a:rPr lang="en-US" sz="1800" b="1" dirty="0">
                <a:solidFill>
                  <a:schemeClr val="tx1"/>
                </a:solidFill>
                <a:latin typeface="Arial" panose="020B0604020202020204" pitchFamily="34" charset="0"/>
                <a:cs typeface="Arial" panose="020B0604020202020204" pitchFamily="34" charset="0"/>
              </a:rPr>
              <a:t>involves looking inside the body for medical reasons by use of an endoscope.</a:t>
            </a:r>
            <a:endParaRPr lang="en-US" sz="18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00375" y="609600"/>
            <a:ext cx="5867399" cy="5638800"/>
          </a:xfrm>
          <a:prstGeom prst="rect">
            <a:avLst/>
          </a:prstGeom>
        </p:spPr>
      </p:pic>
    </p:spTree>
    <p:extLst>
      <p:ext uri="{BB962C8B-B14F-4D97-AF65-F5344CB8AC3E}">
        <p14:creationId xmlns:p14="http://schemas.microsoft.com/office/powerpoint/2010/main" val="217341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514600" cy="457200"/>
          </a:xfrm>
        </p:spPr>
        <p:txBody>
          <a:bodyPr/>
          <a:lstStyle/>
          <a:p>
            <a:r>
              <a:rPr lang="en-US" sz="1800" dirty="0" smtClean="0">
                <a:solidFill>
                  <a:schemeClr val="tx1"/>
                </a:solidFill>
                <a:latin typeface="Arial" panose="020B0604020202020204" pitchFamily="34" charset="0"/>
                <a:cs typeface="Arial" panose="020B0604020202020204" pitchFamily="34" charset="0"/>
              </a:rPr>
              <a:t>What do we learn?</a:t>
            </a:r>
            <a:endParaRPr lang="en-US" sz="18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381000" y="1447800"/>
            <a:ext cx="2362200" cy="4678363"/>
          </a:xfrm>
        </p:spPr>
        <p:txBody>
          <a:bodyPr>
            <a:normAutofit/>
          </a:bodyPr>
          <a:lstStyle/>
          <a:p>
            <a:pPr lvl="0" algn="ctr"/>
            <a:r>
              <a:rPr lang="en-IN" b="1" dirty="0" smtClean="0">
                <a:solidFill>
                  <a:schemeClr val="tx1"/>
                </a:solidFill>
                <a:latin typeface="Arial" panose="020B0604020202020204" pitchFamily="34" charset="0"/>
                <a:cs typeface="Arial" panose="020B0604020202020204" pitchFamily="34" charset="0"/>
              </a:rPr>
              <a:t>Basic </a:t>
            </a:r>
            <a:r>
              <a:rPr lang="en-IN" b="1" dirty="0">
                <a:solidFill>
                  <a:schemeClr val="tx1"/>
                </a:solidFill>
                <a:latin typeface="Arial" panose="020B0604020202020204" pitchFamily="34" charset="0"/>
                <a:cs typeface="Arial" panose="020B0604020202020204" pitchFamily="34" charset="0"/>
              </a:rPr>
              <a:t>Sciences including Anatomy and functions of cardiovascular systems.</a:t>
            </a:r>
            <a:endParaRPr lang="en-US" b="1" dirty="0">
              <a:solidFill>
                <a:schemeClr val="tx1"/>
              </a:solidFill>
              <a:latin typeface="Arial" panose="020B0604020202020204" pitchFamily="34" charset="0"/>
              <a:cs typeface="Arial" panose="020B0604020202020204" pitchFamily="34" charset="0"/>
            </a:endParaRPr>
          </a:p>
          <a:p>
            <a:pPr lvl="0" algn="ctr"/>
            <a:r>
              <a:rPr lang="en-IN" b="1" dirty="0">
                <a:solidFill>
                  <a:schemeClr val="tx1"/>
                </a:solidFill>
                <a:latin typeface="Arial" panose="020B0604020202020204" pitchFamily="34" charset="0"/>
                <a:cs typeface="Arial" panose="020B0604020202020204" pitchFamily="34" charset="0"/>
              </a:rPr>
              <a:t>A</a:t>
            </a:r>
            <a:r>
              <a:rPr lang="en-IN" b="1" dirty="0" smtClean="0">
                <a:solidFill>
                  <a:schemeClr val="tx1"/>
                </a:solidFill>
                <a:latin typeface="Arial" panose="020B0604020202020204" pitchFamily="34" charset="0"/>
                <a:cs typeface="Arial" panose="020B0604020202020204" pitchFamily="34" charset="0"/>
              </a:rPr>
              <a:t>spects </a:t>
            </a:r>
            <a:r>
              <a:rPr lang="en-IN" b="1" dirty="0">
                <a:solidFill>
                  <a:schemeClr val="tx1"/>
                </a:solidFill>
                <a:latin typeface="Arial" panose="020B0604020202020204" pitchFamily="34" charset="0"/>
                <a:cs typeface="Arial" panose="020B0604020202020204" pitchFamily="34" charset="0"/>
              </a:rPr>
              <a:t>of </a:t>
            </a:r>
            <a:r>
              <a:rPr lang="en-IN" b="1" dirty="0">
                <a:solidFill>
                  <a:schemeClr val="tx1"/>
                </a:solidFill>
                <a:latin typeface="Arial" panose="020B0604020202020204" pitchFamily="34" charset="0"/>
                <a:cs typeface="Arial" panose="020B0604020202020204" pitchFamily="34" charset="0"/>
              </a:rPr>
              <a:t> </a:t>
            </a:r>
            <a:r>
              <a:rPr lang="en-IN" b="1" dirty="0" smtClean="0">
                <a:solidFill>
                  <a:schemeClr val="tx1"/>
                </a:solidFill>
                <a:latin typeface="Arial" panose="020B0604020202020204" pitchFamily="34" charset="0"/>
                <a:cs typeface="Arial" panose="020B0604020202020204" pitchFamily="34" charset="0"/>
              </a:rPr>
              <a:t>OT</a:t>
            </a:r>
            <a:r>
              <a:rPr lang="en-IN" b="1" dirty="0">
                <a:solidFill>
                  <a:schemeClr val="tx1"/>
                </a:solidFill>
                <a:latin typeface="Arial" panose="020B0604020202020204" pitchFamily="34" charset="0"/>
                <a:cs typeface="Arial" panose="020B0604020202020204" pitchFamily="34" charset="0"/>
              </a:rPr>
              <a:t>, Endoscopy room, </a:t>
            </a:r>
            <a:r>
              <a:rPr lang="en-IN" b="1" dirty="0" smtClean="0">
                <a:solidFill>
                  <a:schemeClr val="tx1"/>
                </a:solidFill>
                <a:latin typeface="Arial" panose="020B0604020202020204" pitchFamily="34" charset="0"/>
                <a:cs typeface="Arial" panose="020B0604020202020204" pitchFamily="34" charset="0"/>
              </a:rPr>
              <a:t> </a:t>
            </a:r>
            <a:r>
              <a:rPr lang="en-IN" b="1" dirty="0">
                <a:solidFill>
                  <a:schemeClr val="tx1"/>
                </a:solidFill>
                <a:latin typeface="Arial" panose="020B0604020202020204" pitchFamily="34" charset="0"/>
                <a:cs typeface="Arial" panose="020B0604020202020204" pitchFamily="34" charset="0"/>
              </a:rPr>
              <a:t>aseptic techniques, </a:t>
            </a:r>
            <a:r>
              <a:rPr lang="en-IN" b="1" dirty="0" smtClean="0">
                <a:solidFill>
                  <a:schemeClr val="tx1"/>
                </a:solidFill>
                <a:latin typeface="Arial" panose="020B0604020202020204" pitchFamily="34" charset="0"/>
                <a:cs typeface="Arial" panose="020B0604020202020204" pitchFamily="34" charset="0"/>
              </a:rPr>
              <a:t>sterilization, </a:t>
            </a:r>
            <a:r>
              <a:rPr lang="en-US" b="1" dirty="0">
                <a:solidFill>
                  <a:schemeClr val="tx1"/>
                </a:solidFill>
                <a:latin typeface="Arial" panose="020B0604020202020204" pitchFamily="34" charset="0"/>
                <a:cs typeface="Arial" panose="020B0604020202020204" pitchFamily="34" charset="0"/>
              </a:rPr>
              <a:t>basic maintenance, cleaning and storage of </a:t>
            </a:r>
            <a:r>
              <a:rPr lang="en-US" b="1" dirty="0" smtClean="0">
                <a:solidFill>
                  <a:schemeClr val="tx1"/>
                </a:solidFill>
                <a:latin typeface="Arial" panose="020B0604020202020204" pitchFamily="34" charset="0"/>
                <a:cs typeface="Arial" panose="020B0604020202020204" pitchFamily="34" charset="0"/>
              </a:rPr>
              <a:t>equipment</a:t>
            </a:r>
            <a:r>
              <a:rPr lang="en-US" b="1" dirty="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preparation of  </a:t>
            </a:r>
            <a:r>
              <a:rPr lang="en-US" b="1" dirty="0">
                <a:solidFill>
                  <a:schemeClr val="tx1"/>
                </a:solidFill>
                <a:latin typeface="Arial" panose="020B0604020202020204" pitchFamily="34" charset="0"/>
                <a:cs typeface="Arial" panose="020B0604020202020204" pitchFamily="34" charset="0"/>
              </a:rPr>
              <a:t>trolley in OT for Endoscopy, Monitor the </a:t>
            </a:r>
            <a:r>
              <a:rPr lang="en-US" b="1" dirty="0" smtClean="0">
                <a:solidFill>
                  <a:schemeClr val="tx1"/>
                </a:solidFill>
                <a:latin typeface="Arial" panose="020B0604020202020204" pitchFamily="34" charset="0"/>
                <a:cs typeface="Arial" panose="020B0604020202020204" pitchFamily="34" charset="0"/>
              </a:rPr>
              <a:t>patient etc.</a:t>
            </a:r>
            <a:endParaRPr lang="en-US" b="1" dirty="0">
              <a:solidFill>
                <a:schemeClr val="tx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quarter" idx="1"/>
          </p:nvPr>
        </p:nvPicPr>
        <p:blipFill>
          <a:blip r:embed="rId2"/>
          <a:stretch>
            <a:fillRect/>
          </a:stretch>
        </p:blipFill>
        <p:spPr>
          <a:xfrm>
            <a:off x="3124200" y="843626"/>
            <a:ext cx="5638800" cy="5094548"/>
          </a:xfrm>
          <a:prstGeom prst="rect">
            <a:avLst/>
          </a:prstGeom>
        </p:spPr>
      </p:pic>
    </p:spTree>
    <p:extLst>
      <p:ext uri="{BB962C8B-B14F-4D97-AF65-F5344CB8AC3E}">
        <p14:creationId xmlns:p14="http://schemas.microsoft.com/office/powerpoint/2010/main" val="347351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rgbClr val="FF0000"/>
                </a:solidFill>
                <a:latin typeface="Calibri" pitchFamily="34" charset="0"/>
                <a:cs typeface="Calibri" pitchFamily="34" charset="0"/>
              </a:rPr>
              <a:t>Uses of </a:t>
            </a:r>
            <a:r>
              <a:rPr lang="en-US" sz="3600" b="1" u="sng" dirty="0" smtClean="0">
                <a:solidFill>
                  <a:srgbClr val="FF0000"/>
                </a:solidFill>
                <a:latin typeface="Calibri" pitchFamily="34" charset="0"/>
                <a:cs typeface="Calibri" pitchFamily="34" charset="0"/>
              </a:rPr>
              <a:t>Cardiovascular Technology</a:t>
            </a:r>
            <a:endParaRPr lang="en-US" sz="3600" dirty="0">
              <a:solidFill>
                <a:srgbClr val="FF0000"/>
              </a:solidFill>
            </a:endParaRPr>
          </a:p>
        </p:txBody>
      </p:sp>
      <p:sp>
        <p:nvSpPr>
          <p:cNvPr id="3" name="Rectangle 2"/>
          <p:cNvSpPr/>
          <p:nvPr/>
        </p:nvSpPr>
        <p:spPr>
          <a:xfrm>
            <a:off x="381000" y="1371600"/>
            <a:ext cx="8305800"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An endoscopy uses a scope that goes inside your body to take pictures or videos of organs and other structures. Healthcare providers use them to screen, diagnose and treat conditions. There are many types of endoscopy that view different organs.</a:t>
            </a: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381000" y="3352800"/>
            <a:ext cx="8378952" cy="341632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Endoscopy may be used to investigate symptoms in the digestive system including nausea, vomiting, abdominal pain, difficulty swallowing, and gastrointestinal bleeding</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It is also used in diagnosis, most commonly by performing a biopsy to check for conditions such as anemia, bleeding, inflammation, and cancers of the digestive </a:t>
            </a:r>
            <a:r>
              <a:rPr lang="en-US" sz="2400" dirty="0">
                <a:latin typeface="Arial" panose="020B0604020202020204" pitchFamily="34" charset="0"/>
                <a:cs typeface="Arial" panose="020B0604020202020204" pitchFamily="34" charset="0"/>
              </a:rPr>
              <a:t>system. The </a:t>
            </a:r>
            <a:r>
              <a:rPr lang="en-US" sz="2400" dirty="0">
                <a:latin typeface="Arial" panose="020B0604020202020204" pitchFamily="34" charset="0"/>
                <a:cs typeface="Arial" panose="020B0604020202020204" pitchFamily="34" charset="0"/>
              </a:rPr>
              <a:t>procedure may also be used for treatment such as cauterization of a bleeding vessel, widening a narrow esophagus, clipping off a polyp or removing a foreign object</a:t>
            </a:r>
          </a:p>
        </p:txBody>
      </p:sp>
    </p:spTree>
    <p:extLst>
      <p:ext uri="{BB962C8B-B14F-4D97-AF65-F5344CB8AC3E}">
        <p14:creationId xmlns:p14="http://schemas.microsoft.com/office/powerpoint/2010/main" val="69351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0621"/>
            <a:ext cx="7467600" cy="5262979"/>
          </a:xfrm>
          <a:prstGeom prst="rect">
            <a:avLst/>
          </a:prstGeom>
        </p:spPr>
        <p:txBody>
          <a:bodyPr wrap="square">
            <a:spAutoFit/>
          </a:bodyPr>
          <a:lstStyle/>
          <a:p>
            <a:pPr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solidFill>
                  <a:prstClr val="black"/>
                </a:solidFill>
                <a:latin typeface="Arial" panose="020B0604020202020204" pitchFamily="34" charset="0"/>
                <a:cs typeface="Arial" panose="020B0604020202020204" pitchFamily="34" charset="0"/>
              </a:rPr>
              <a:t> </a:t>
            </a:r>
          </a:p>
          <a:p>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u="sng" dirty="0" smtClean="0">
                <a:solidFill>
                  <a:srgbClr val="FF0000"/>
                </a:solidFill>
                <a:latin typeface="Arial" panose="020B0604020202020204" pitchFamily="34" charset="0"/>
                <a:cs typeface="Arial" panose="020B0604020202020204" pitchFamily="34" charset="0"/>
              </a:rPr>
              <a:t>“</a:t>
            </a:r>
            <a:r>
              <a:rPr lang="en-IN" sz="2800" b="1" u="sng" dirty="0">
                <a:solidFill>
                  <a:srgbClr val="FF0000"/>
                </a:solidFill>
                <a:latin typeface="Arial" panose="020B0604020202020204" pitchFamily="34" charset="0"/>
                <a:cs typeface="Arial" panose="020B0604020202020204" pitchFamily="34" charset="0"/>
              </a:rPr>
              <a:t>BSc </a:t>
            </a:r>
            <a:r>
              <a:rPr lang="en-IN" sz="2800" b="1" u="sng" dirty="0" smtClean="0">
                <a:solidFill>
                  <a:srgbClr val="FF0000"/>
                </a:solidFill>
                <a:latin typeface="Arial" panose="020B0604020202020204" pitchFamily="34" charset="0"/>
                <a:cs typeface="Arial" panose="020B0604020202020204" pitchFamily="34" charset="0"/>
              </a:rPr>
              <a:t>Paramedical</a:t>
            </a:r>
            <a:r>
              <a:rPr lang="en-IN" sz="2800" b="1" u="sng" dirty="0" smtClean="0">
                <a:solidFill>
                  <a:srgbClr val="FF0000"/>
                </a:solidFill>
                <a:latin typeface="Arial" panose="020B0604020202020204" pitchFamily="34" charset="0"/>
                <a:cs typeface="Arial" panose="020B0604020202020204" pitchFamily="34" charset="0"/>
              </a:rPr>
              <a:t> Technology </a:t>
            </a:r>
          </a:p>
          <a:p>
            <a:pPr algn="ctr"/>
            <a:r>
              <a:rPr lang="en-IN" sz="2800" b="1" u="sng" dirty="0" smtClean="0">
                <a:solidFill>
                  <a:srgbClr val="FF0000"/>
                </a:solidFill>
                <a:latin typeface="Arial" panose="020B0604020202020204" pitchFamily="34" charset="0"/>
                <a:cs typeface="Arial" panose="020B0604020202020204" pitchFamily="34" charset="0"/>
              </a:rPr>
              <a:t>(Endoscopy Technician)”</a:t>
            </a:r>
            <a:endParaRPr lang="en-IN" sz="2800" b="1" u="sng" dirty="0">
              <a:solidFill>
                <a:srgbClr val="FF0000"/>
              </a:solidFill>
              <a:latin typeface="Arial" panose="020B0604020202020204" pitchFamily="34" charset="0"/>
              <a:cs typeface="Arial" panose="020B0604020202020204" pitchFamily="34" charset="0"/>
            </a:endParaRPr>
          </a:p>
          <a:p>
            <a:endParaRPr lang="en-US" sz="2800" b="1" dirty="0">
              <a:solidFill>
                <a:srgbClr val="FF0000"/>
              </a:solidFill>
              <a:latin typeface="Arial" panose="020B0604020202020204" pitchFamily="34" charset="0"/>
              <a:cs typeface="Arial" panose="020B0604020202020204" pitchFamily="34" charset="0"/>
            </a:endParaRPr>
          </a:p>
          <a:p>
            <a:pPr algn="ctr"/>
            <a:r>
              <a:rPr lang="en-IN" sz="2800" b="1" dirty="0">
                <a:solidFill>
                  <a:prstClr val="black"/>
                </a:solidFill>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endParaRPr lang="en-IN" sz="2800" b="1" dirty="0" smtClean="0">
              <a:solidFill>
                <a:srgbClr val="000099"/>
              </a:solidFill>
              <a:latin typeface="Arial" panose="020B0604020202020204" pitchFamily="34" charset="0"/>
              <a:cs typeface="Arial" panose="020B0604020202020204" pitchFamily="34" charset="0"/>
            </a:endParaRP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Hospitals</a:t>
            </a:r>
          </a:p>
          <a:p>
            <a:r>
              <a:rPr lang="en-IN" sz="2800" b="1" dirty="0" smtClean="0">
                <a:solidFill>
                  <a:prstClr val="black"/>
                </a:solidFill>
                <a:latin typeface="Arial" panose="020B0604020202020204" pitchFamily="34" charset="0"/>
                <a:cs typeface="Arial" panose="020B0604020202020204" pitchFamily="34" charset="0"/>
              </a:rPr>
              <a:t> </a:t>
            </a:r>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Private Clinics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Government jobs</a:t>
            </a:r>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03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Paramedical Technology </a:t>
            </a:r>
            <a:r>
              <a:rPr lang="en-US" sz="6600" dirty="0" smtClean="0">
                <a:solidFill>
                  <a:srgbClr val="000099"/>
                </a:solidFill>
                <a:latin typeface="Arial" panose="020B0604020202020204" pitchFamily="34" charset="0"/>
                <a:cs typeface="Arial" panose="020B0604020202020204" pitchFamily="34" charset="0"/>
              </a:rPr>
              <a:t>(Cardiology </a:t>
            </a:r>
            <a:r>
              <a:rPr lang="en-US" sz="6600" dirty="0">
                <a:solidFill>
                  <a:srgbClr val="000099"/>
                </a:solidFill>
                <a:latin typeface="Arial" panose="020B0604020202020204" pitchFamily="34" charset="0"/>
                <a:cs typeface="Arial" panose="020B0604020202020204" pitchFamily="34" charset="0"/>
              </a:rPr>
              <a:t>Technician)</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13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Autofit/>
          </a:bodyPr>
          <a:lstStyle/>
          <a:p>
            <a:pPr algn="ctr"/>
            <a:r>
              <a:rPr lang="en-US" sz="1800" b="1" dirty="0" smtClean="0">
                <a:solidFill>
                  <a:schemeClr val="tx1"/>
                </a:solidFill>
                <a:latin typeface="Arial" panose="020B0604020202020204" pitchFamily="34" charset="0"/>
                <a:cs typeface="Arial" panose="020B0604020202020204" pitchFamily="34" charset="0"/>
              </a:rPr>
              <a:t>Cardiac</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Technologists assist physicians in: diagnosing and treating </a:t>
            </a:r>
            <a:r>
              <a:rPr lang="en-US" sz="1800" b="1" dirty="0">
                <a:solidFill>
                  <a:schemeClr val="tx1"/>
                </a:solidFill>
                <a:latin typeface="Arial" panose="020B0604020202020204" pitchFamily="34" charset="0"/>
                <a:cs typeface="Arial" panose="020B0604020202020204" pitchFamily="34" charset="0"/>
              </a:rPr>
              <a:t>cardiac</a:t>
            </a:r>
            <a:r>
              <a:rPr lang="en-US" sz="1800" dirty="0">
                <a:solidFill>
                  <a:schemeClr val="tx1"/>
                </a:solidFill>
                <a:latin typeface="Arial" panose="020B0604020202020204" pitchFamily="34" charset="0"/>
                <a:cs typeface="Arial" panose="020B0604020202020204" pitchFamily="34" charset="0"/>
              </a:rPr>
              <a:t> (heart) and peripheral </a:t>
            </a:r>
            <a:r>
              <a:rPr lang="en-US" sz="1800" b="1" dirty="0">
                <a:solidFill>
                  <a:schemeClr val="tx1"/>
                </a:solidFill>
                <a:latin typeface="Arial" panose="020B0604020202020204" pitchFamily="34" charset="0"/>
                <a:cs typeface="Arial" panose="020B0604020202020204" pitchFamily="34" charset="0"/>
              </a:rPr>
              <a:t>vascular</a:t>
            </a:r>
            <a:r>
              <a:rPr lang="en-US" sz="1800" dirty="0">
                <a:solidFill>
                  <a:schemeClr val="tx1"/>
                </a:solidFill>
                <a:latin typeface="Arial" panose="020B0604020202020204" pitchFamily="34" charset="0"/>
                <a:cs typeface="Arial" panose="020B0604020202020204" pitchFamily="34" charset="0"/>
              </a:rPr>
              <a:t> (blood vessel) conditions. ... </a:t>
            </a:r>
            <a:endParaRPr lang="en-US" sz="1800" dirty="0" smtClean="0">
              <a:solidFill>
                <a:schemeClr val="tx1"/>
              </a:solidFill>
              <a:latin typeface="Arial" panose="020B0604020202020204" pitchFamily="34" charset="0"/>
              <a:cs typeface="Arial" panose="020B0604020202020204" pitchFamily="34" charset="0"/>
            </a:endParaRPr>
          </a:p>
          <a:p>
            <a:pPr algn="ctr"/>
            <a:r>
              <a:rPr lang="en-US" sz="1800" dirty="0" smtClean="0">
                <a:solidFill>
                  <a:schemeClr val="tx1"/>
                </a:solidFill>
                <a:latin typeface="Arial" panose="020B0604020202020204" pitchFamily="34" charset="0"/>
                <a:cs typeface="Arial" panose="020B0604020202020204" pitchFamily="34" charset="0"/>
              </a:rPr>
              <a:t>Management </a:t>
            </a:r>
            <a:r>
              <a:rPr lang="en-US" sz="1800" dirty="0">
                <a:solidFill>
                  <a:schemeClr val="tx1"/>
                </a:solidFill>
                <a:latin typeface="Arial" panose="020B0604020202020204" pitchFamily="34" charset="0"/>
                <a:cs typeface="Arial" panose="020B0604020202020204" pitchFamily="34" charset="0"/>
              </a:rPr>
              <a:t>of various </a:t>
            </a:r>
            <a:r>
              <a:rPr lang="en-US" sz="1800" b="1" dirty="0">
                <a:solidFill>
                  <a:schemeClr val="tx1"/>
                </a:solidFill>
                <a:latin typeface="Arial" panose="020B0604020202020204" pitchFamily="34" charset="0"/>
                <a:cs typeface="Arial" panose="020B0604020202020204" pitchFamily="34" charset="0"/>
              </a:rPr>
              <a:t>cardiac</a:t>
            </a:r>
            <a:r>
              <a:rPr lang="en-US" sz="1800" dirty="0">
                <a:solidFill>
                  <a:schemeClr val="tx1"/>
                </a:solidFill>
                <a:latin typeface="Arial" panose="020B0604020202020204" pitchFamily="34" charset="0"/>
                <a:cs typeface="Arial" panose="020B0604020202020204" pitchFamily="34" charset="0"/>
              </a:rPr>
              <a:t> disorders having complex diagnostic and therapeutic procedures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216" y="685800"/>
            <a:ext cx="604118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124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514600" cy="457200"/>
          </a:xfrm>
        </p:spPr>
        <p:txBody>
          <a:bodyPr/>
          <a:lstStyle/>
          <a:p>
            <a:r>
              <a:rPr lang="en-US" sz="1800" dirty="0" smtClean="0">
                <a:solidFill>
                  <a:schemeClr val="tx1"/>
                </a:solidFill>
                <a:latin typeface="Arial" panose="020B0604020202020204" pitchFamily="34" charset="0"/>
                <a:cs typeface="Arial" panose="020B0604020202020204" pitchFamily="34" charset="0"/>
              </a:rPr>
              <a:t>What do we learn?</a:t>
            </a:r>
            <a:endParaRPr lang="en-US" sz="18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381000" y="1447800"/>
            <a:ext cx="2362200" cy="4678363"/>
          </a:xfrm>
        </p:spPr>
        <p:txBody>
          <a:bodyPr>
            <a:normAutofit/>
          </a:bodyPr>
          <a:lstStyle/>
          <a:p>
            <a:pPr lvl="0" algn="ctr"/>
            <a:r>
              <a:rPr lang="en-IN" b="1" dirty="0" smtClean="0">
                <a:solidFill>
                  <a:schemeClr val="tx1"/>
                </a:solidFill>
                <a:latin typeface="Arial" panose="020B0604020202020204" pitchFamily="34" charset="0"/>
                <a:cs typeface="Arial" panose="020B0604020202020204" pitchFamily="34" charset="0"/>
              </a:rPr>
              <a:t>Basic </a:t>
            </a:r>
            <a:r>
              <a:rPr lang="en-IN" b="1" dirty="0">
                <a:solidFill>
                  <a:schemeClr val="tx1"/>
                </a:solidFill>
                <a:latin typeface="Arial" panose="020B0604020202020204" pitchFamily="34" charset="0"/>
                <a:cs typeface="Arial" panose="020B0604020202020204" pitchFamily="34" charset="0"/>
              </a:rPr>
              <a:t>Sciences including Anatomy and functions of cardiovascular systems.</a:t>
            </a:r>
            <a:endParaRPr lang="en-US" b="1" dirty="0">
              <a:solidFill>
                <a:schemeClr val="tx1"/>
              </a:solidFill>
              <a:latin typeface="Arial" panose="020B0604020202020204" pitchFamily="34" charset="0"/>
              <a:cs typeface="Arial" panose="020B0604020202020204" pitchFamily="34" charset="0"/>
            </a:endParaRPr>
          </a:p>
          <a:p>
            <a:pPr lvl="0" algn="ctr"/>
            <a:r>
              <a:rPr lang="en-IN" b="1" dirty="0" smtClean="0">
                <a:solidFill>
                  <a:schemeClr val="tx1"/>
                </a:solidFill>
                <a:latin typeface="Arial" panose="020B0604020202020204" pitchFamily="34" charset="0"/>
                <a:cs typeface="Arial" panose="020B0604020202020204" pitchFamily="34" charset="0"/>
              </a:rPr>
              <a:t>Clinical </a:t>
            </a:r>
            <a:r>
              <a:rPr lang="en-IN" b="1" dirty="0">
                <a:solidFill>
                  <a:schemeClr val="tx1"/>
                </a:solidFill>
                <a:latin typeface="Arial" panose="020B0604020202020204" pitchFamily="34" charset="0"/>
                <a:cs typeface="Arial" panose="020B0604020202020204" pitchFamily="34" charset="0"/>
              </a:rPr>
              <a:t>aspects of cardiac diseases and the need and rationale for cardiac related therapies.</a:t>
            </a:r>
            <a:endParaRPr lang="en-US" b="1" dirty="0">
              <a:solidFill>
                <a:schemeClr val="tx1"/>
              </a:solidFill>
              <a:latin typeface="Arial" panose="020B0604020202020204" pitchFamily="34" charset="0"/>
              <a:cs typeface="Arial" panose="020B0604020202020204" pitchFamily="34" charset="0"/>
            </a:endParaRPr>
          </a:p>
          <a:p>
            <a:pPr algn="ctr"/>
            <a:r>
              <a:rPr lang="en-US" b="1" dirty="0">
                <a:solidFill>
                  <a:schemeClr val="tx1"/>
                </a:solidFill>
                <a:latin typeface="Arial" panose="020B0604020202020204" pitchFamily="34" charset="0"/>
                <a:cs typeface="Arial" panose="020B0604020202020204" pitchFamily="34" charset="0"/>
              </a:rPr>
              <a:t>Introduction to assisted Ventilation and cardiac management in various conditions and ages.</a:t>
            </a: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2800" y="1409700"/>
            <a:ext cx="52578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50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rgbClr val="FF0000"/>
                </a:solidFill>
                <a:latin typeface="Calibri" pitchFamily="34" charset="0"/>
                <a:cs typeface="Calibri" pitchFamily="34" charset="0"/>
              </a:rPr>
              <a:t>Uses of </a:t>
            </a:r>
            <a:r>
              <a:rPr lang="en-US" sz="3600" b="1" u="sng" dirty="0" smtClean="0">
                <a:solidFill>
                  <a:srgbClr val="FF0000"/>
                </a:solidFill>
                <a:latin typeface="Calibri" pitchFamily="34" charset="0"/>
                <a:cs typeface="Calibri" pitchFamily="34" charset="0"/>
              </a:rPr>
              <a:t>Cardiovascular Technology</a:t>
            </a:r>
            <a:endParaRPr lang="en-US" sz="3600" dirty="0">
              <a:solidFill>
                <a:srgbClr val="FF0000"/>
              </a:solidFill>
            </a:endParaRPr>
          </a:p>
        </p:txBody>
      </p:sp>
      <p:sp>
        <p:nvSpPr>
          <p:cNvPr id="3" name="Rectangle 2"/>
          <p:cNvSpPr/>
          <p:nvPr/>
        </p:nvSpPr>
        <p:spPr>
          <a:xfrm>
            <a:off x="381000" y="1371600"/>
            <a:ext cx="830580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cardiovascular </a:t>
            </a:r>
            <a:r>
              <a:rPr lang="en-US" sz="2400" b="1" dirty="0" smtClean="0">
                <a:latin typeface="Arial" panose="020B0604020202020204" pitchFamily="34" charset="0"/>
                <a:cs typeface="Arial" panose="020B0604020202020204" pitchFamily="34" charset="0"/>
              </a:rPr>
              <a:t>technologist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use medical imaging methods like ultrasounds to diagnose </a:t>
            </a:r>
            <a:r>
              <a:rPr lang="en-US" sz="2400" b="1" dirty="0">
                <a:latin typeface="Arial" panose="020B0604020202020204" pitchFamily="34" charset="0"/>
                <a:cs typeface="Arial" panose="020B0604020202020204" pitchFamily="34" charset="0"/>
              </a:rPr>
              <a:t>heart</a:t>
            </a:r>
            <a:r>
              <a:rPr lang="en-US" sz="2400" dirty="0">
                <a:latin typeface="Arial" panose="020B0604020202020204" pitchFamily="34" charset="0"/>
                <a:cs typeface="Arial" panose="020B0604020202020204" pitchFamily="34" charset="0"/>
              </a:rPr>
              <a:t> conditions, vascular problems, or ailments that involves the </a:t>
            </a:r>
            <a:r>
              <a:rPr lang="en-US" sz="2400" b="1" dirty="0">
                <a:latin typeface="Arial" panose="020B0604020202020204" pitchFamily="34" charset="0"/>
                <a:cs typeface="Arial" panose="020B0604020202020204" pitchFamily="34" charset="0"/>
              </a:rPr>
              <a:t>heart</a:t>
            </a:r>
            <a:r>
              <a:rPr lang="en-US" sz="2400" dirty="0">
                <a:latin typeface="Arial" panose="020B0604020202020204" pitchFamily="34" charset="0"/>
                <a:cs typeface="Arial" panose="020B0604020202020204" pitchFamily="34" charset="0"/>
              </a:rPr>
              <a:t>, it's arteries, valves, or blood </a:t>
            </a:r>
            <a:r>
              <a:rPr lang="en-US" sz="2400" dirty="0" smtClean="0">
                <a:latin typeface="Arial" panose="020B0604020202020204" pitchFamily="34" charset="0"/>
                <a:cs typeface="Arial" panose="020B0604020202020204" pitchFamily="34" charset="0"/>
              </a:rPr>
              <a:t>vessels.</a:t>
            </a:r>
          </a:p>
          <a:p>
            <a:endParaRPr lang="en-US" sz="2400"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Cardiovascular technologists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cardiovascular</a:t>
            </a:r>
            <a:r>
              <a:rPr lang="en-US" sz="2400" dirty="0">
                <a:latin typeface="Arial" panose="020B0604020202020204" pitchFamily="34" charset="0"/>
                <a:cs typeface="Arial" panose="020B0604020202020204" pitchFamily="34" charset="0"/>
              </a:rPr>
              <a:t> technicians serve as </a:t>
            </a:r>
            <a:r>
              <a:rPr lang="en-US" sz="2400" b="1" dirty="0">
                <a:latin typeface="Arial" panose="020B0604020202020204" pitchFamily="34" charset="0"/>
                <a:cs typeface="Arial" panose="020B0604020202020204" pitchFamily="34" charset="0"/>
              </a:rPr>
              <a:t>cardiovascular</a:t>
            </a:r>
            <a:r>
              <a:rPr lang="en-US" sz="2400" dirty="0">
                <a:latin typeface="Arial" panose="020B0604020202020204" pitchFamily="34" charset="0"/>
                <a:cs typeface="Arial" panose="020B0604020202020204" pitchFamily="34" charset="0"/>
              </a:rPr>
              <a:t> assistants to physicians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aid in the diagnosis and treatment of </a:t>
            </a:r>
            <a:r>
              <a:rPr lang="en-US" sz="2400" b="1" dirty="0">
                <a:latin typeface="Arial" panose="020B0604020202020204" pitchFamily="34" charset="0"/>
                <a:cs typeface="Arial" panose="020B0604020202020204" pitchFamily="34" charset="0"/>
              </a:rPr>
              <a:t>heart</a:t>
            </a:r>
            <a:r>
              <a:rPr lang="en-US" sz="2400" dirty="0">
                <a:latin typeface="Arial" panose="020B0604020202020204" pitchFamily="34" charset="0"/>
                <a:cs typeface="Arial" panose="020B0604020202020204" pitchFamily="34" charset="0"/>
              </a:rPr>
              <a:t> and blood vessel issues. Their day-to-day </a:t>
            </a:r>
            <a:r>
              <a:rPr lang="en-US" sz="2400" b="1" dirty="0">
                <a:latin typeface="Arial" panose="020B0604020202020204" pitchFamily="34" charset="0"/>
                <a:cs typeface="Arial" panose="020B0604020202020204" pitchFamily="34" charset="0"/>
              </a:rPr>
              <a:t>tasks</a:t>
            </a:r>
            <a:r>
              <a:rPr lang="en-US" sz="2400" dirty="0">
                <a:latin typeface="Arial" panose="020B0604020202020204" pitchFamily="34" charset="0"/>
                <a:cs typeface="Arial" panose="020B0604020202020204" pitchFamily="34" charset="0"/>
              </a:rPr>
              <a:t> include reviewing doctor and patient documentation, scheduling appointments and monitoring patients' </a:t>
            </a:r>
            <a:r>
              <a:rPr lang="en-US" sz="2400" b="1" dirty="0">
                <a:latin typeface="Arial" panose="020B0604020202020204" pitchFamily="34" charset="0"/>
                <a:cs typeface="Arial" panose="020B0604020202020204" pitchFamily="34" charset="0"/>
              </a:rPr>
              <a:t>heart</a:t>
            </a:r>
            <a:r>
              <a:rPr lang="en-US" sz="2400" dirty="0">
                <a:latin typeface="Arial" panose="020B0604020202020204" pitchFamily="34" charset="0"/>
                <a:cs typeface="Arial" panose="020B0604020202020204" pitchFamily="34" charset="0"/>
              </a:rPr>
              <a:t> rates</a:t>
            </a:r>
            <a:r>
              <a:rPr lang="en-US" sz="2400" dirty="0" smtClean="0">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111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latin typeface="Arial" panose="020B0604020202020204" pitchFamily="34" charset="0"/>
                <a:cs typeface="Arial" panose="020B0604020202020204" pitchFamily="34" charset="0"/>
              </a:rPr>
              <a:t>Major Areas of </a:t>
            </a:r>
            <a:r>
              <a:rPr lang="en-US" sz="3600" b="1" dirty="0" smtClean="0">
                <a:solidFill>
                  <a:srgbClr val="FF0000"/>
                </a:solidFill>
                <a:latin typeface="Arial" panose="020B0604020202020204" pitchFamily="34" charset="0"/>
                <a:cs typeface="Arial" panose="020B0604020202020204" pitchFamily="34" charset="0"/>
              </a:rPr>
              <a:t>Training</a:t>
            </a:r>
            <a:endParaRPr lang="en-US" sz="3600" dirty="0">
              <a:latin typeface="Arial" panose="020B0604020202020204" pitchFamily="34" charset="0"/>
              <a:cs typeface="Arial" panose="020B0604020202020204" pitchFamily="34" charset="0"/>
            </a:endParaRPr>
          </a:p>
        </p:txBody>
      </p:sp>
      <p:sp>
        <p:nvSpPr>
          <p:cNvPr id="3" name="Rectangle 2"/>
          <p:cNvSpPr/>
          <p:nvPr/>
        </p:nvSpPr>
        <p:spPr>
          <a:xfrm>
            <a:off x="533400" y="1343085"/>
            <a:ext cx="8305800" cy="4524315"/>
          </a:xfrm>
          <a:prstGeom prst="rect">
            <a:avLst/>
          </a:prstGeom>
        </p:spPr>
        <p:txBody>
          <a:bodyPr wrap="square">
            <a:spAutoFit/>
          </a:bodyPr>
          <a:lstStyle/>
          <a:p>
            <a:pPr marL="285750" lvl="0" indent="-285750">
              <a:buFont typeface="Arial" pitchFamily="34" charset="0"/>
              <a:buChar char="•"/>
            </a:pPr>
            <a:r>
              <a:rPr lang="en-IN" sz="3200" b="1" dirty="0">
                <a:latin typeface="Arial" panose="020B0604020202020204" pitchFamily="34" charset="0"/>
                <a:cs typeface="Arial" panose="020B0604020202020204" pitchFamily="34" charset="0"/>
              </a:rPr>
              <a:t>Assessment of cardiovascular system</a:t>
            </a:r>
            <a:endParaRPr lang="en-US" sz="3200" b="1" dirty="0">
              <a:latin typeface="Arial" panose="020B0604020202020204" pitchFamily="34" charset="0"/>
              <a:cs typeface="Arial" panose="020B0604020202020204" pitchFamily="34" charset="0"/>
            </a:endParaRPr>
          </a:p>
          <a:p>
            <a:pPr marL="285750" lvl="0" indent="-285750">
              <a:buFont typeface="Arial" pitchFamily="34" charset="0"/>
              <a:buChar char="•"/>
            </a:pPr>
            <a:r>
              <a:rPr lang="en-US" sz="3200" b="1" dirty="0" smtClean="0">
                <a:solidFill>
                  <a:srgbClr val="000099"/>
                </a:solidFill>
                <a:latin typeface="Arial" panose="020B0604020202020204" pitchFamily="34" charset="0"/>
                <a:cs typeface="Arial" panose="020B0604020202020204" pitchFamily="34" charset="0"/>
              </a:rPr>
              <a:t>Symptomatology </a:t>
            </a:r>
            <a:r>
              <a:rPr lang="en-US" sz="3200" b="1" dirty="0">
                <a:solidFill>
                  <a:srgbClr val="000099"/>
                </a:solidFill>
                <a:latin typeface="Arial" panose="020B0604020202020204" pitchFamily="34" charset="0"/>
                <a:cs typeface="Arial" panose="020B0604020202020204" pitchFamily="34" charset="0"/>
              </a:rPr>
              <a:t>and signs of cardiac diseases</a:t>
            </a:r>
          </a:p>
          <a:p>
            <a:pPr marL="285750" lvl="0" indent="-285750">
              <a:buFont typeface="Arial" pitchFamily="34" charset="0"/>
              <a:buChar char="•"/>
            </a:pPr>
            <a:r>
              <a:rPr lang="en-US" sz="3200" b="1" dirty="0">
                <a:latin typeface="Arial" panose="020B0604020202020204" pitchFamily="34" charset="0"/>
                <a:cs typeface="Arial" panose="020B0604020202020204" pitchFamily="34" charset="0"/>
              </a:rPr>
              <a:t>Rationale for Oxygen therapy</a:t>
            </a:r>
          </a:p>
          <a:p>
            <a:pPr marL="285750" lvl="0" indent="-285750">
              <a:buFont typeface="Arial" pitchFamily="34" charset="0"/>
              <a:buChar char="•"/>
            </a:pPr>
            <a:r>
              <a:rPr lang="en-US" sz="3200" b="1" dirty="0">
                <a:solidFill>
                  <a:srgbClr val="000099"/>
                </a:solidFill>
                <a:latin typeface="Arial" panose="020B0604020202020204" pitchFamily="34" charset="0"/>
                <a:cs typeface="Arial" panose="020B0604020202020204" pitchFamily="34" charset="0"/>
              </a:rPr>
              <a:t>Assessment of need and adequacy and therapy and the relevant devices</a:t>
            </a:r>
          </a:p>
          <a:p>
            <a:pPr marL="285750" lvl="0" indent="-285750">
              <a:buFont typeface="Arial" pitchFamily="34" charset="0"/>
              <a:buChar char="•"/>
            </a:pPr>
            <a:r>
              <a:rPr lang="en-US" sz="3200" b="1" dirty="0">
                <a:latin typeface="Arial" panose="020B0604020202020204" pitchFamily="34" charset="0"/>
                <a:cs typeface="Arial" panose="020B0604020202020204" pitchFamily="34" charset="0"/>
              </a:rPr>
              <a:t>Gas analyzers</a:t>
            </a:r>
          </a:p>
          <a:p>
            <a:pPr marL="285750" indent="-285750">
              <a:buFont typeface="Arial" pitchFamily="34" charset="0"/>
              <a:buChar char="•"/>
            </a:pPr>
            <a:r>
              <a:rPr lang="en-US" sz="3200" b="1" dirty="0" smtClean="0">
                <a:solidFill>
                  <a:srgbClr val="000099"/>
                </a:solidFill>
                <a:latin typeface="Arial" panose="020B0604020202020204" pitchFamily="34" charset="0"/>
                <a:cs typeface="Arial" panose="020B0604020202020204" pitchFamily="34" charset="0"/>
              </a:rPr>
              <a:t>Advanced </a:t>
            </a:r>
            <a:r>
              <a:rPr lang="en-US" sz="3200" b="1" dirty="0">
                <a:solidFill>
                  <a:srgbClr val="000099"/>
                </a:solidFill>
                <a:latin typeface="Arial" panose="020B0604020202020204" pitchFamily="34" charset="0"/>
                <a:cs typeface="Arial" panose="020B0604020202020204" pitchFamily="34" charset="0"/>
              </a:rPr>
              <a:t>cardiac care including neonatal ventilation</a:t>
            </a:r>
          </a:p>
        </p:txBody>
      </p:sp>
    </p:spTree>
    <p:extLst>
      <p:ext uri="{BB962C8B-B14F-4D97-AF65-F5344CB8AC3E}">
        <p14:creationId xmlns:p14="http://schemas.microsoft.com/office/powerpoint/2010/main" val="21087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Arial" panose="020B0604020202020204" pitchFamily="34" charset="0"/>
                <a:cs typeface="Arial" panose="020B0604020202020204" pitchFamily="34" charset="0"/>
              </a:rPr>
              <a:t>Introduction</a:t>
            </a:r>
            <a:r>
              <a:rPr lang="en-US" sz="3600" b="1"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r>
              <a:rPr lang="en-US" sz="2800" b="1" dirty="0">
                <a:latin typeface="Arial" panose="020B0604020202020204" pitchFamily="34" charset="0"/>
                <a:cs typeface="Arial" panose="020B0604020202020204" pitchFamily="34" charset="0"/>
              </a:rPr>
              <a:t>The training programme for capacity building </a:t>
            </a:r>
          </a:p>
          <a:p>
            <a:r>
              <a:rPr lang="en-US" sz="2800" b="1" dirty="0">
                <a:latin typeface="Arial" panose="020B0604020202020204" pitchFamily="34" charset="0"/>
                <a:cs typeface="Arial" panose="020B0604020202020204" pitchFamily="34" charset="0"/>
              </a:rPr>
              <a:t>‘State Of Art’ infrastructure</a:t>
            </a:r>
          </a:p>
          <a:p>
            <a:r>
              <a:rPr lang="en-US" sz="2800" b="1" dirty="0">
                <a:latin typeface="Arial" panose="020B0604020202020204" pitchFamily="34" charset="0"/>
                <a:cs typeface="Arial" panose="020B0604020202020204" pitchFamily="34" charset="0"/>
              </a:rPr>
              <a:t>Experienced and dedicated faculty.</a:t>
            </a:r>
          </a:p>
          <a:p>
            <a:r>
              <a:rPr lang="en-US" sz="2800" b="1" dirty="0">
                <a:latin typeface="Arial" panose="020B0604020202020204" pitchFamily="34" charset="0"/>
                <a:cs typeface="Arial" panose="020B0604020202020204" pitchFamily="34" charset="0"/>
              </a:rPr>
              <a:t>Attached to a spacious well equipped tertiary care hospital and excellent clinical exposure.</a:t>
            </a:r>
          </a:p>
          <a:p>
            <a:r>
              <a:rPr lang="en-US" sz="2800" b="1" dirty="0">
                <a:latin typeface="Arial" panose="020B0604020202020204" pitchFamily="34" charset="0"/>
                <a:cs typeface="Arial" panose="020B0604020202020204" pitchFamily="34" charset="0"/>
              </a:rPr>
              <a:t>Will increase the employability in various hospitals, private clinics, medical centers, doctors office.  </a:t>
            </a:r>
          </a:p>
          <a:p>
            <a:endParaRPr lang="en-US" sz="2400"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42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457200"/>
            <a:ext cx="7467600" cy="6124754"/>
          </a:xfrm>
          <a:prstGeom prst="rect">
            <a:avLst/>
          </a:prstGeom>
        </p:spPr>
        <p:txBody>
          <a:bodyPr wrap="square">
            <a:spAutoFit/>
          </a:bodyPr>
          <a:lstStyle/>
          <a:p>
            <a:pPr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solidFill>
                  <a:prstClr val="black"/>
                </a:solidFill>
                <a:latin typeface="Arial" panose="020B0604020202020204" pitchFamily="34" charset="0"/>
                <a:cs typeface="Arial" panose="020B0604020202020204" pitchFamily="34" charset="0"/>
              </a:rPr>
              <a:t> </a:t>
            </a:r>
          </a:p>
          <a:p>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u="sng" dirty="0" smtClean="0">
                <a:solidFill>
                  <a:srgbClr val="FF0000"/>
                </a:solidFill>
                <a:latin typeface="Arial" panose="020B0604020202020204" pitchFamily="34" charset="0"/>
                <a:cs typeface="Arial" panose="020B0604020202020204" pitchFamily="34" charset="0"/>
              </a:rPr>
              <a:t>“</a:t>
            </a:r>
            <a:r>
              <a:rPr lang="en-IN" sz="2800" b="1" u="sng" dirty="0">
                <a:solidFill>
                  <a:srgbClr val="FF0000"/>
                </a:solidFill>
                <a:latin typeface="Arial" panose="020B0604020202020204" pitchFamily="34" charset="0"/>
                <a:cs typeface="Arial" panose="020B0604020202020204" pitchFamily="34" charset="0"/>
              </a:rPr>
              <a:t>BSc </a:t>
            </a:r>
            <a:r>
              <a:rPr lang="en-IN" sz="2800" b="1" u="sng" dirty="0" smtClean="0">
                <a:solidFill>
                  <a:srgbClr val="FF0000"/>
                </a:solidFill>
                <a:latin typeface="Arial" panose="020B0604020202020204" pitchFamily="34" charset="0"/>
                <a:cs typeface="Arial" panose="020B0604020202020204" pitchFamily="34" charset="0"/>
              </a:rPr>
              <a:t>Paramedical</a:t>
            </a:r>
            <a:r>
              <a:rPr lang="en-IN" sz="2800" b="1" u="sng" dirty="0" smtClean="0">
                <a:solidFill>
                  <a:srgbClr val="FF0000"/>
                </a:solidFill>
                <a:latin typeface="Arial" panose="020B0604020202020204" pitchFamily="34" charset="0"/>
                <a:cs typeface="Arial" panose="020B0604020202020204" pitchFamily="34" charset="0"/>
              </a:rPr>
              <a:t> Technology (Cardiology Technician)”</a:t>
            </a:r>
            <a:endParaRPr lang="en-IN" sz="2800" b="1" u="sng" dirty="0">
              <a:solidFill>
                <a:srgbClr val="FF0000"/>
              </a:solidFill>
              <a:latin typeface="Arial" panose="020B0604020202020204" pitchFamily="34" charset="0"/>
              <a:cs typeface="Arial" panose="020B0604020202020204" pitchFamily="34" charset="0"/>
            </a:endParaRPr>
          </a:p>
          <a:p>
            <a:endParaRPr lang="en-US" sz="2800" b="1" dirty="0">
              <a:solidFill>
                <a:srgbClr val="FF0000"/>
              </a:solidFill>
              <a:latin typeface="Arial" panose="020B0604020202020204" pitchFamily="34" charset="0"/>
              <a:cs typeface="Arial" panose="020B0604020202020204" pitchFamily="34" charset="0"/>
            </a:endParaRPr>
          </a:p>
          <a:p>
            <a:pPr algn="ctr"/>
            <a:r>
              <a:rPr lang="en-IN" sz="2800" b="1" dirty="0">
                <a:solidFill>
                  <a:prstClr val="black"/>
                </a:solidFill>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endParaRPr lang="en-IN" sz="2800" b="1" dirty="0" smtClean="0">
              <a:solidFill>
                <a:srgbClr val="000099"/>
              </a:solidFill>
              <a:latin typeface="Arial" panose="020B0604020202020204" pitchFamily="34" charset="0"/>
              <a:cs typeface="Arial" panose="020B0604020202020204" pitchFamily="34" charset="0"/>
            </a:endParaRP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Hospitals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Cardiac Cath Labs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Private Clinics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Government jobs</a:t>
            </a:r>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56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Paramedical Technology </a:t>
            </a:r>
            <a:r>
              <a:rPr lang="en-US" sz="6600" dirty="0" smtClean="0">
                <a:solidFill>
                  <a:srgbClr val="000099"/>
                </a:solidFill>
                <a:latin typeface="Arial" panose="020B0604020202020204" pitchFamily="34" charset="0"/>
                <a:cs typeface="Arial" panose="020B0604020202020204" pitchFamily="34" charset="0"/>
              </a:rPr>
              <a:t>(Neurology Technician</a:t>
            </a:r>
            <a:r>
              <a:rPr lang="en-US" sz="6600" dirty="0">
                <a:solidFill>
                  <a:srgbClr val="000099"/>
                </a:solidFill>
                <a:latin typeface="Arial" panose="020B0604020202020204" pitchFamily="34" charset="0"/>
                <a:cs typeface="Arial" panose="020B0604020202020204" pitchFamily="34" charset="0"/>
              </a:rPr>
              <a:t>)</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06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algn="ctr"/>
            <a:r>
              <a:rPr lang="en-US" b="1" dirty="0" err="1" smtClean="0">
                <a:solidFill>
                  <a:schemeClr val="tx1"/>
                </a:solidFill>
                <a:latin typeface="Arial" panose="020B0604020202020204" pitchFamily="34" charset="0"/>
                <a:cs typeface="Arial" panose="020B0604020202020204" pitchFamily="34" charset="0"/>
              </a:rPr>
              <a:t>Neuro</a:t>
            </a:r>
            <a:r>
              <a:rPr lang="en-US" b="1" dirty="0" smtClean="0">
                <a:solidFill>
                  <a:schemeClr val="tx1"/>
                </a:solidFill>
                <a:latin typeface="Arial" panose="020B0604020202020204" pitchFamily="34" charset="0"/>
                <a:cs typeface="Arial" panose="020B0604020202020204" pitchFamily="34" charset="0"/>
              </a:rPr>
              <a:t> Electrophysiology  </a:t>
            </a:r>
            <a:r>
              <a:rPr lang="en-US" b="1" dirty="0">
                <a:solidFill>
                  <a:schemeClr val="tx1"/>
                </a:solidFill>
                <a:latin typeface="Arial" panose="020B0604020202020204" pitchFamily="34" charset="0"/>
                <a:cs typeface="Arial" panose="020B0604020202020204" pitchFamily="34" charset="0"/>
              </a:rPr>
              <a:t>course enables the </a:t>
            </a:r>
            <a:r>
              <a:rPr lang="en-US" b="1" dirty="0" err="1" smtClean="0">
                <a:solidFill>
                  <a:schemeClr val="tx1"/>
                </a:solidFill>
                <a:latin typeface="Arial" panose="020B0604020202020204" pitchFamily="34" charset="0"/>
                <a:cs typeface="Arial" panose="020B0604020202020204" pitchFamily="34" charset="0"/>
              </a:rPr>
              <a:t>neuro</a:t>
            </a:r>
            <a:r>
              <a:rPr lang="en-US" b="1" dirty="0" smtClean="0">
                <a:solidFill>
                  <a:schemeClr val="tx1"/>
                </a:solidFill>
                <a:latin typeface="Arial" panose="020B0604020202020204" pitchFamily="34" charset="0"/>
                <a:cs typeface="Arial" panose="020B0604020202020204" pitchFamily="34" charset="0"/>
              </a:rPr>
              <a:t> technologists </a:t>
            </a:r>
            <a:r>
              <a:rPr lang="en-US" b="1" dirty="0">
                <a:solidFill>
                  <a:schemeClr val="tx1"/>
                </a:solidFill>
                <a:latin typeface="Arial" panose="020B0604020202020204" pitchFamily="34" charset="0"/>
                <a:cs typeface="Arial" panose="020B0604020202020204" pitchFamily="34" charset="0"/>
              </a:rPr>
              <a:t>to perform and interpret electrophysiology procedures</a:t>
            </a:r>
            <a:r>
              <a:rPr lang="en-US" b="1" dirty="0" smtClean="0">
                <a:solidFill>
                  <a:schemeClr val="tx1"/>
                </a:solidFill>
                <a:latin typeface="Arial" panose="020B0604020202020204" pitchFamily="34" charset="0"/>
                <a:cs typeface="Arial" panose="020B0604020202020204" pitchFamily="34" charset="0"/>
              </a:rPr>
              <a:t>.</a:t>
            </a:r>
          </a:p>
          <a:p>
            <a:pPr algn="ctr"/>
            <a:r>
              <a:rPr lang="en-US" b="1" dirty="0" smtClean="0">
                <a:solidFill>
                  <a:schemeClr val="tx1"/>
                </a:solidFill>
                <a:latin typeface="Arial" panose="020B0604020202020204" pitchFamily="34" charset="0"/>
                <a:cs typeface="Arial" panose="020B0604020202020204" pitchFamily="34" charset="0"/>
              </a:rPr>
              <a:t>It enables </a:t>
            </a:r>
            <a:r>
              <a:rPr lang="en-US" b="1" dirty="0">
                <a:solidFill>
                  <a:schemeClr val="tx1"/>
                </a:solidFill>
                <a:latin typeface="Arial" panose="020B0604020202020204" pitchFamily="34" charset="0"/>
                <a:cs typeface="Arial" panose="020B0604020202020204" pitchFamily="34" charset="0"/>
              </a:rPr>
              <a:t>students to assess the patient and plan various electro-diagnostic procedures and implement them. ... </a:t>
            </a:r>
            <a:endParaRPr lang="en-US" b="1" dirty="0" smtClean="0">
              <a:solidFill>
                <a:schemeClr val="tx1"/>
              </a:solidFill>
              <a:latin typeface="Arial" panose="020B0604020202020204" pitchFamily="34" charset="0"/>
              <a:cs typeface="Arial" panose="020B0604020202020204" pitchFamily="34" charset="0"/>
            </a:endParaRPr>
          </a:p>
          <a:p>
            <a:pPr algn="ctr"/>
            <a:r>
              <a:rPr lang="en-US" b="1" dirty="0" smtClean="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student will be able to achieve technical skills needed to conduct various diagnostic procedures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85800"/>
            <a:ext cx="573722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66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533400"/>
          </a:xfrm>
        </p:spPr>
        <p:txBody>
          <a:bodyPr/>
          <a:lstStyle/>
          <a:p>
            <a:pPr algn="ctr"/>
            <a:r>
              <a:rPr lang="en-US" sz="1800" u="sng" dirty="0" smtClean="0">
                <a:solidFill>
                  <a:srgbClr val="FF0000"/>
                </a:solidFill>
                <a:latin typeface="Arial" panose="020B0604020202020204" pitchFamily="34" charset="0"/>
                <a:cs typeface="Arial" panose="020B0604020202020204" pitchFamily="34" charset="0"/>
              </a:rPr>
              <a:t>What do we learn?</a:t>
            </a:r>
            <a:endParaRPr lang="en-US" sz="1800" u="sng"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381000" y="1524000"/>
            <a:ext cx="2362200" cy="4602163"/>
          </a:xfrm>
        </p:spPr>
        <p:txBody>
          <a:bodyPr>
            <a:noAutofit/>
          </a:bodyPr>
          <a:lstStyle/>
          <a:p>
            <a:pPr lvl="0"/>
            <a:r>
              <a:rPr lang="en-IN" sz="1800" b="1" dirty="0" smtClean="0">
                <a:solidFill>
                  <a:schemeClr val="tx1"/>
                </a:solidFill>
                <a:latin typeface="Arial" panose="020B0604020202020204" pitchFamily="34" charset="0"/>
                <a:cs typeface="Arial" panose="020B0604020202020204" pitchFamily="34" charset="0"/>
              </a:rPr>
              <a:t>Basic </a:t>
            </a:r>
            <a:r>
              <a:rPr lang="en-IN" sz="1800" b="1" dirty="0">
                <a:solidFill>
                  <a:schemeClr val="tx1"/>
                </a:solidFill>
                <a:latin typeface="Arial" panose="020B0604020202020204" pitchFamily="34" charset="0"/>
                <a:cs typeface="Arial" panose="020B0604020202020204" pitchFamily="34" charset="0"/>
              </a:rPr>
              <a:t>Sciences including Anatomy and functions of Nervous systems.</a:t>
            </a:r>
            <a:endParaRPr lang="en-US" sz="1800" b="1" dirty="0">
              <a:solidFill>
                <a:schemeClr val="tx1"/>
              </a:solidFill>
              <a:latin typeface="Arial" panose="020B0604020202020204" pitchFamily="34" charset="0"/>
              <a:cs typeface="Arial" panose="020B0604020202020204" pitchFamily="34" charset="0"/>
            </a:endParaRPr>
          </a:p>
          <a:p>
            <a:pPr lvl="0"/>
            <a:r>
              <a:rPr lang="en-IN" sz="1800" b="1" dirty="0" smtClean="0">
                <a:solidFill>
                  <a:schemeClr val="tx1"/>
                </a:solidFill>
                <a:latin typeface="Arial" panose="020B0604020202020204" pitchFamily="34" charset="0"/>
                <a:cs typeface="Arial" panose="020B0604020202020204" pitchFamily="34" charset="0"/>
              </a:rPr>
              <a:t>Clinical </a:t>
            </a:r>
            <a:r>
              <a:rPr lang="en-IN" sz="1800" b="1" dirty="0">
                <a:solidFill>
                  <a:schemeClr val="tx1"/>
                </a:solidFill>
                <a:latin typeface="Arial" panose="020B0604020202020204" pitchFamily="34" charset="0"/>
                <a:cs typeface="Arial" panose="020B0604020202020204" pitchFamily="34" charset="0"/>
              </a:rPr>
              <a:t>aspects of nervous system related diseases and the need and rationale for nervous system related therapies.</a:t>
            </a:r>
            <a:endParaRPr lang="en-US" sz="1800" b="1" dirty="0">
              <a:solidFill>
                <a:schemeClr val="tx1"/>
              </a:solidFill>
              <a:latin typeface="Arial" panose="020B0604020202020204" pitchFamily="34" charset="0"/>
              <a:cs typeface="Arial" panose="020B0604020202020204" pitchFamily="34" charset="0"/>
            </a:endParaRPr>
          </a:p>
          <a:p>
            <a:pPr lvl="0"/>
            <a:r>
              <a:rPr lang="en-IN" sz="1800" b="1" dirty="0">
                <a:solidFill>
                  <a:schemeClr val="tx1"/>
                </a:solidFill>
                <a:latin typeface="Arial" panose="020B0604020202020204" pitchFamily="34" charset="0"/>
                <a:cs typeface="Arial" panose="020B0604020202020204" pitchFamily="34" charset="0"/>
              </a:rPr>
              <a:t>Introduction to management in various conditions related to nervous system.</a:t>
            </a:r>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rgbClr val="7030A0"/>
              </a:solidFill>
              <a:latin typeface="Arial" panose="020B0604020202020204" pitchFamily="34" charset="0"/>
              <a:cs typeface="Arial" panose="020B0604020202020204" pitchFamily="34" charset="0"/>
            </a:endParaRPr>
          </a:p>
        </p:txBody>
      </p:sp>
      <p:pic>
        <p:nvPicPr>
          <p:cNvPr id="819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124200" y="914400"/>
            <a:ext cx="5638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1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Major Areas of </a:t>
            </a:r>
            <a:r>
              <a:rPr lang="en-US" b="1" dirty="0" smtClean="0">
                <a:solidFill>
                  <a:srgbClr val="FF0000"/>
                </a:solidFill>
                <a:latin typeface="Arial" panose="020B0604020202020204" pitchFamily="34" charset="0"/>
                <a:cs typeface="Arial" panose="020B0604020202020204" pitchFamily="34" charset="0"/>
              </a:rPr>
              <a:t>Training</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685800" y="1676401"/>
            <a:ext cx="6858000" cy="4401205"/>
          </a:xfrm>
          <a:prstGeom prst="rect">
            <a:avLst/>
          </a:prstGeom>
        </p:spPr>
        <p:txBody>
          <a:bodyPr wrap="square">
            <a:spAutoFit/>
          </a:bodyPr>
          <a:lstStyle/>
          <a:p>
            <a:pPr marL="285750" lvl="0" indent="-285750">
              <a:buFont typeface="Arial" pitchFamily="34" charset="0"/>
              <a:buChar char="•"/>
            </a:pPr>
            <a:r>
              <a:rPr lang="en-IN" sz="2800" b="1" dirty="0">
                <a:latin typeface="Arial" panose="020B0604020202020204" pitchFamily="34" charset="0"/>
                <a:cs typeface="Arial" panose="020B0604020202020204" pitchFamily="34" charset="0"/>
              </a:rPr>
              <a:t>Sleep studies </a:t>
            </a:r>
            <a:endParaRPr lang="en-US" sz="2800"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sz="2800" b="1" dirty="0">
                <a:solidFill>
                  <a:srgbClr val="000099"/>
                </a:solidFill>
                <a:latin typeface="Arial" panose="020B0604020202020204" pitchFamily="34" charset="0"/>
                <a:cs typeface="Arial" panose="020B0604020202020204" pitchFamily="34" charset="0"/>
              </a:rPr>
              <a:t>Autonomic function tests</a:t>
            </a:r>
            <a:r>
              <a:rPr lang="en-IN"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sz="2800" b="1" dirty="0">
                <a:latin typeface="Arial" panose="020B0604020202020204" pitchFamily="34" charset="0"/>
                <a:cs typeface="Arial" panose="020B0604020202020204" pitchFamily="34" charset="0"/>
              </a:rPr>
              <a:t>Pre-surgical evaluation of epilepsy </a:t>
            </a:r>
            <a:endParaRPr lang="en-US" sz="2800"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sz="2800" b="1" dirty="0">
                <a:solidFill>
                  <a:srgbClr val="000099"/>
                </a:solidFill>
                <a:latin typeface="Arial" panose="020B0604020202020204" pitchFamily="34" charset="0"/>
                <a:cs typeface="Arial" panose="020B0604020202020204" pitchFamily="34" charset="0"/>
              </a:rPr>
              <a:t>EEG (including Neonatal and long term monitoring) </a:t>
            </a:r>
            <a:endParaRPr lang="en-US" sz="2800" b="1" dirty="0">
              <a:solidFill>
                <a:srgbClr val="000099"/>
              </a:solidFill>
              <a:latin typeface="Arial" panose="020B0604020202020204" pitchFamily="34" charset="0"/>
              <a:cs typeface="Arial" panose="020B0604020202020204" pitchFamily="34" charset="0"/>
            </a:endParaRPr>
          </a:p>
          <a:p>
            <a:pPr marL="285750" indent="-285750">
              <a:buFont typeface="Arial" pitchFamily="34" charset="0"/>
              <a:buChar char="•"/>
            </a:pPr>
            <a:r>
              <a:rPr lang="en-US" sz="2800" b="1" dirty="0">
                <a:latin typeface="Arial" panose="020B0604020202020204" pitchFamily="34" charset="0"/>
                <a:cs typeface="Arial" panose="020B0604020202020204" pitchFamily="34" charset="0"/>
              </a:rPr>
              <a:t>Nerve conduction studies, Electromyogram, Visual evoked potential, Brainstem auditory evoked potential, Somatosensory evoked potential </a:t>
            </a:r>
          </a:p>
        </p:txBody>
      </p:sp>
    </p:spTree>
    <p:extLst>
      <p:ext uri="{BB962C8B-B14F-4D97-AF65-F5344CB8AC3E}">
        <p14:creationId xmlns:p14="http://schemas.microsoft.com/office/powerpoint/2010/main" val="3105267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457200"/>
            <a:ext cx="7467600" cy="5693866"/>
          </a:xfrm>
          <a:prstGeom prst="rect">
            <a:avLst/>
          </a:prstGeom>
        </p:spPr>
        <p:txBody>
          <a:bodyPr wrap="square">
            <a:spAutoFit/>
          </a:bodyPr>
          <a:lstStyle/>
          <a:p>
            <a:pPr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solidFill>
                  <a:prstClr val="black"/>
                </a:solidFill>
                <a:latin typeface="Arial" panose="020B0604020202020204" pitchFamily="34" charset="0"/>
                <a:cs typeface="Arial" panose="020B0604020202020204" pitchFamily="34" charset="0"/>
              </a:rPr>
              <a:t> </a:t>
            </a:r>
          </a:p>
          <a:p>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u="sng" dirty="0" smtClean="0">
                <a:solidFill>
                  <a:srgbClr val="FF0000"/>
                </a:solidFill>
                <a:latin typeface="Arial" panose="020B0604020202020204" pitchFamily="34" charset="0"/>
                <a:cs typeface="Arial" panose="020B0604020202020204" pitchFamily="34" charset="0"/>
              </a:rPr>
              <a:t>“</a:t>
            </a:r>
            <a:r>
              <a:rPr lang="en-IN" sz="2800" b="1" u="sng" dirty="0">
                <a:solidFill>
                  <a:srgbClr val="FF0000"/>
                </a:solidFill>
                <a:latin typeface="Arial" panose="020B0604020202020204" pitchFamily="34" charset="0"/>
                <a:cs typeface="Arial" panose="020B0604020202020204" pitchFamily="34" charset="0"/>
              </a:rPr>
              <a:t>BSc </a:t>
            </a:r>
            <a:r>
              <a:rPr lang="en-IN" sz="2800" b="1" u="sng" dirty="0" smtClean="0">
                <a:solidFill>
                  <a:srgbClr val="FF0000"/>
                </a:solidFill>
                <a:latin typeface="Arial" panose="020B0604020202020204" pitchFamily="34" charset="0"/>
                <a:cs typeface="Arial" panose="020B0604020202020204" pitchFamily="34" charset="0"/>
              </a:rPr>
              <a:t>Paramedical Technology</a:t>
            </a:r>
          </a:p>
          <a:p>
            <a:pPr algn="ctr"/>
            <a:r>
              <a:rPr lang="en-IN" sz="2800" b="1" u="sng" dirty="0" smtClean="0">
                <a:solidFill>
                  <a:srgbClr val="FF0000"/>
                </a:solidFill>
                <a:latin typeface="Arial" panose="020B0604020202020204" pitchFamily="34" charset="0"/>
                <a:cs typeface="Arial" panose="020B0604020202020204" pitchFamily="34" charset="0"/>
              </a:rPr>
              <a:t>(Neurology Technician)”</a:t>
            </a:r>
            <a:endParaRPr lang="en-IN" sz="2800" b="1" u="sng" dirty="0">
              <a:solidFill>
                <a:srgbClr val="FF0000"/>
              </a:solidFill>
              <a:latin typeface="Arial" panose="020B0604020202020204" pitchFamily="34" charset="0"/>
              <a:cs typeface="Arial" panose="020B0604020202020204" pitchFamily="34" charset="0"/>
            </a:endParaRPr>
          </a:p>
          <a:p>
            <a:endParaRPr lang="en-US" sz="2800" b="1" dirty="0">
              <a:solidFill>
                <a:srgbClr val="FF0000"/>
              </a:solidFill>
              <a:latin typeface="Arial" panose="020B0604020202020204" pitchFamily="34" charset="0"/>
              <a:cs typeface="Arial" panose="020B0604020202020204" pitchFamily="34" charset="0"/>
            </a:endParaRPr>
          </a:p>
          <a:p>
            <a:pPr algn="ctr"/>
            <a:r>
              <a:rPr lang="en-IN" sz="2800" b="1" dirty="0">
                <a:solidFill>
                  <a:prstClr val="black"/>
                </a:solidFill>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endParaRPr lang="en-IN" sz="2800" b="1" dirty="0" smtClean="0">
              <a:solidFill>
                <a:srgbClr val="000099"/>
              </a:solidFill>
              <a:latin typeface="Arial" panose="020B0604020202020204" pitchFamily="34" charset="0"/>
              <a:cs typeface="Arial" panose="020B0604020202020204" pitchFamily="34" charset="0"/>
            </a:endParaRPr>
          </a:p>
          <a:p>
            <a:endParaRPr lang="en-IN" sz="28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Hospitals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Neural Labs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Private Clinics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Government jobs</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374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Paramedical Technology </a:t>
            </a:r>
            <a:r>
              <a:rPr lang="en-US" sz="6600" dirty="0" smtClean="0">
                <a:solidFill>
                  <a:srgbClr val="000099"/>
                </a:solidFill>
                <a:latin typeface="Arial" panose="020B0604020202020204" pitchFamily="34" charset="0"/>
                <a:cs typeface="Arial" panose="020B0604020202020204" pitchFamily="34" charset="0"/>
              </a:rPr>
              <a:t>(Operation Theatre Technician</a:t>
            </a:r>
            <a:r>
              <a:rPr lang="en-US" sz="6600" dirty="0">
                <a:solidFill>
                  <a:srgbClr val="000099"/>
                </a:solidFill>
                <a:latin typeface="Arial" panose="020B0604020202020204" pitchFamily="34" charset="0"/>
                <a:cs typeface="Arial" panose="020B0604020202020204" pitchFamily="34" charset="0"/>
              </a:rPr>
              <a:t>)</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177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a:xfrm>
            <a:off x="381000" y="685800"/>
            <a:ext cx="2438400" cy="5562600"/>
          </a:xfrm>
        </p:spPr>
        <p:txBody>
          <a:bodyPr>
            <a:noAutofit/>
          </a:bodyPr>
          <a:lstStyle/>
          <a:p>
            <a:r>
              <a:rPr lang="en-US" sz="1400" b="1" dirty="0" smtClean="0">
                <a:solidFill>
                  <a:schemeClr val="tx1"/>
                </a:solidFill>
                <a:latin typeface="Arial" panose="020B0604020202020204" pitchFamily="34" charset="0"/>
                <a:cs typeface="Arial" panose="020B0604020202020204" pitchFamily="34" charset="0"/>
              </a:rPr>
              <a:t>They are </a:t>
            </a:r>
            <a:r>
              <a:rPr lang="en-US" sz="1400" b="1" dirty="0">
                <a:solidFill>
                  <a:schemeClr val="tx1"/>
                </a:solidFill>
                <a:latin typeface="Arial" panose="020B0604020202020204" pitchFamily="34" charset="0"/>
                <a:cs typeface="Arial" panose="020B0604020202020204" pitchFamily="34" charset="0"/>
              </a:rPr>
              <a:t>responsible for direct and indirect patient care, equipment set up and operation procedures. </a:t>
            </a:r>
            <a:endParaRPr lang="en-US" sz="1400" b="1" dirty="0" smtClean="0">
              <a:solidFill>
                <a:schemeClr val="tx1"/>
              </a:solidFill>
              <a:latin typeface="Arial" panose="020B0604020202020204" pitchFamily="34" charset="0"/>
              <a:cs typeface="Arial" panose="020B0604020202020204" pitchFamily="34" charset="0"/>
            </a:endParaRPr>
          </a:p>
          <a:p>
            <a:r>
              <a:rPr lang="en-US" sz="1400" b="1" dirty="0" smtClean="0">
                <a:solidFill>
                  <a:schemeClr val="tx1"/>
                </a:solidFill>
                <a:latin typeface="Arial" panose="020B0604020202020204" pitchFamily="34" charset="0"/>
                <a:cs typeface="Arial" panose="020B0604020202020204" pitchFamily="34" charset="0"/>
              </a:rPr>
              <a:t>They </a:t>
            </a:r>
            <a:r>
              <a:rPr lang="en-US" sz="1400" b="1" dirty="0">
                <a:solidFill>
                  <a:schemeClr val="tx1"/>
                </a:solidFill>
                <a:latin typeface="Arial" panose="020B0604020202020204" pitchFamily="34" charset="0"/>
                <a:cs typeface="Arial" panose="020B0604020202020204" pitchFamily="34" charset="0"/>
              </a:rPr>
              <a:t>are trained to assist the surgeons during the procedures and assume responsibility for completion of other functions as </a:t>
            </a:r>
            <a:r>
              <a:rPr lang="en-US" sz="1400" b="1" dirty="0" smtClean="0">
                <a:solidFill>
                  <a:schemeClr val="tx1"/>
                </a:solidFill>
                <a:latin typeface="Arial" panose="020B0604020202020204" pitchFamily="34" charset="0"/>
                <a:cs typeface="Arial" panose="020B0604020202020204" pitchFamily="34" charset="0"/>
              </a:rPr>
              <a:t>assigned. </a:t>
            </a:r>
          </a:p>
          <a:p>
            <a:r>
              <a:rPr lang="en-US" sz="1400" b="1" dirty="0" smtClean="0">
                <a:solidFill>
                  <a:schemeClr val="tx1"/>
                </a:solidFill>
                <a:latin typeface="Arial" panose="020B0604020202020204" pitchFamily="34" charset="0"/>
                <a:cs typeface="Arial" panose="020B0604020202020204" pitchFamily="34" charset="0"/>
              </a:rPr>
              <a:t>Learn </a:t>
            </a:r>
            <a:r>
              <a:rPr lang="en-US" sz="1400" b="1" dirty="0">
                <a:solidFill>
                  <a:schemeClr val="tx1"/>
                </a:solidFill>
                <a:latin typeface="Arial" panose="020B0604020202020204" pitchFamily="34" charset="0"/>
                <a:cs typeface="Arial" panose="020B0604020202020204" pitchFamily="34" charset="0"/>
              </a:rPr>
              <a:t>about </a:t>
            </a:r>
            <a:r>
              <a:rPr lang="en-US" sz="1400" b="1" dirty="0" smtClean="0">
                <a:solidFill>
                  <a:schemeClr val="tx1"/>
                </a:solidFill>
                <a:latin typeface="Arial" panose="020B0604020202020204" pitchFamily="34" charset="0"/>
                <a:cs typeface="Arial" panose="020B0604020202020204" pitchFamily="34" charset="0"/>
              </a:rPr>
              <a:t>anesthesia </a:t>
            </a:r>
            <a:r>
              <a:rPr lang="en-US" sz="1400" b="1" dirty="0">
                <a:solidFill>
                  <a:schemeClr val="tx1"/>
                </a:solidFill>
                <a:latin typeface="Arial" panose="020B0604020202020204" pitchFamily="34" charset="0"/>
                <a:cs typeface="Arial" panose="020B0604020202020204" pitchFamily="34" charset="0"/>
              </a:rPr>
              <a:t>equipment, </a:t>
            </a:r>
            <a:r>
              <a:rPr lang="en-US" sz="1400" b="1" dirty="0" smtClean="0">
                <a:solidFill>
                  <a:schemeClr val="tx1"/>
                </a:solidFill>
                <a:latin typeface="Arial" panose="020B0604020202020204" pitchFamily="34" charset="0"/>
                <a:cs typeface="Arial" panose="020B0604020202020204" pitchFamily="34" charset="0"/>
              </a:rPr>
              <a:t>anesthesia </a:t>
            </a:r>
            <a:r>
              <a:rPr lang="en-US" sz="1400" b="1" dirty="0">
                <a:solidFill>
                  <a:schemeClr val="tx1"/>
                </a:solidFill>
                <a:latin typeface="Arial" panose="020B0604020202020204" pitchFamily="34" charset="0"/>
                <a:cs typeface="Arial" panose="020B0604020202020204" pitchFamily="34" charset="0"/>
              </a:rPr>
              <a:t>agents, techniques as well as dosage in order to ensure a better monitoring of the patient.</a:t>
            </a:r>
          </a:p>
          <a:p>
            <a:r>
              <a:rPr lang="en-US" sz="1400" b="1" dirty="0">
                <a:solidFill>
                  <a:schemeClr val="tx1"/>
                </a:solidFill>
                <a:latin typeface="Arial" panose="020B0604020202020204" pitchFamily="34" charset="0"/>
                <a:cs typeface="Arial" panose="020B0604020202020204" pitchFamily="34" charset="0"/>
              </a:rPr>
              <a:t>The knowledge gained by the students through B.Sc. in </a:t>
            </a:r>
            <a:r>
              <a:rPr lang="en-US" sz="1400" b="1" dirty="0" smtClean="0">
                <a:solidFill>
                  <a:schemeClr val="tx1"/>
                </a:solidFill>
                <a:latin typeface="Arial" panose="020B0604020202020204" pitchFamily="34" charset="0"/>
                <a:cs typeface="Arial" panose="020B0604020202020204" pitchFamily="34" charset="0"/>
              </a:rPr>
              <a:t>Anesthesia </a:t>
            </a:r>
            <a:r>
              <a:rPr lang="en-US" sz="1400" b="1" dirty="0">
                <a:solidFill>
                  <a:schemeClr val="tx1"/>
                </a:solidFill>
                <a:latin typeface="Arial" panose="020B0604020202020204" pitchFamily="34" charset="0"/>
                <a:cs typeface="Arial" panose="020B0604020202020204" pitchFamily="34" charset="0"/>
              </a:rPr>
              <a:t>Technology helps them in choosing the right </a:t>
            </a:r>
            <a:r>
              <a:rPr lang="en-US" sz="1400" b="1" dirty="0" smtClean="0">
                <a:solidFill>
                  <a:schemeClr val="tx1"/>
                </a:solidFill>
                <a:latin typeface="Arial" panose="020B0604020202020204" pitchFamily="34" charset="0"/>
                <a:cs typeface="Arial" panose="020B0604020202020204" pitchFamily="34" charset="0"/>
              </a:rPr>
              <a:t>anesthetic </a:t>
            </a:r>
            <a:r>
              <a:rPr lang="en-US" sz="1400" b="1" dirty="0">
                <a:solidFill>
                  <a:schemeClr val="tx1"/>
                </a:solidFill>
                <a:latin typeface="Arial" panose="020B0604020202020204" pitchFamily="34" charset="0"/>
                <a:cs typeface="Arial" panose="020B0604020202020204" pitchFamily="34" charset="0"/>
              </a:rPr>
              <a:t>treatment for a patient and its dosage</a:t>
            </a:r>
            <a:r>
              <a:rPr lang="en-US" sz="14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5800"/>
            <a:ext cx="57308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64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2362200" cy="381000"/>
          </a:xfrm>
        </p:spPr>
        <p:txBody>
          <a:bodyPr/>
          <a:lstStyle/>
          <a:p>
            <a:r>
              <a:rPr lang="en-US" sz="1800" u="sng" dirty="0">
                <a:solidFill>
                  <a:schemeClr val="tx1"/>
                </a:solidFill>
              </a:rPr>
              <a:t>What do we learn:</a:t>
            </a:r>
            <a:endParaRPr lang="en-US" sz="1800" dirty="0"/>
          </a:p>
        </p:txBody>
      </p:sp>
      <p:sp>
        <p:nvSpPr>
          <p:cNvPr id="3" name="Text Placeholder 2"/>
          <p:cNvSpPr>
            <a:spLocks noGrp="1"/>
          </p:cNvSpPr>
          <p:nvPr>
            <p:ph type="body" idx="2"/>
          </p:nvPr>
        </p:nvSpPr>
        <p:spPr>
          <a:xfrm>
            <a:off x="381000" y="1066800"/>
            <a:ext cx="2362200" cy="5486400"/>
          </a:xfrm>
        </p:spPr>
        <p:txBody>
          <a:bodyPr>
            <a:noAutofit/>
          </a:bodyPr>
          <a:lstStyle/>
          <a:p>
            <a:pPr lvl="0"/>
            <a:r>
              <a:rPr lang="en-IN" sz="1200" b="1" dirty="0">
                <a:solidFill>
                  <a:schemeClr val="tx1"/>
                </a:solidFill>
              </a:rPr>
              <a:t>Prepare and maintain operation theatre </a:t>
            </a:r>
            <a:r>
              <a:rPr lang="en-IN" sz="1200" b="1" dirty="0" smtClean="0">
                <a:solidFill>
                  <a:schemeClr val="tx1"/>
                </a:solidFill>
              </a:rPr>
              <a:t>Maintain </a:t>
            </a:r>
            <a:r>
              <a:rPr lang="en-IN" sz="1200" b="1" dirty="0">
                <a:solidFill>
                  <a:schemeClr val="tx1"/>
                </a:solidFill>
              </a:rPr>
              <a:t>equipment support in an emergency </a:t>
            </a:r>
            <a:r>
              <a:rPr lang="en-IN" sz="1200" b="1" dirty="0" smtClean="0">
                <a:solidFill>
                  <a:schemeClr val="tx1"/>
                </a:solidFill>
              </a:rPr>
              <a:t>situation</a:t>
            </a:r>
            <a:r>
              <a:rPr lang="en-US" sz="1200" b="1" dirty="0" smtClean="0">
                <a:solidFill>
                  <a:schemeClr val="tx1"/>
                </a:solidFill>
              </a:rPr>
              <a:t>.</a:t>
            </a:r>
          </a:p>
          <a:p>
            <a:pPr lvl="0"/>
            <a:r>
              <a:rPr lang="en-IN" sz="1200" b="1" dirty="0" smtClean="0">
                <a:solidFill>
                  <a:schemeClr val="tx1"/>
                </a:solidFill>
              </a:rPr>
              <a:t>Follow </a:t>
            </a:r>
            <a:r>
              <a:rPr lang="en-IN" sz="1200" b="1" dirty="0">
                <a:solidFill>
                  <a:schemeClr val="tx1"/>
                </a:solidFill>
              </a:rPr>
              <a:t>infection control policies and procedures </a:t>
            </a:r>
            <a:r>
              <a:rPr lang="en-IN" sz="1200" b="1" dirty="0" smtClean="0">
                <a:solidFill>
                  <a:schemeClr val="tx1"/>
                </a:solidFill>
              </a:rPr>
              <a:t>Maintenance </a:t>
            </a:r>
            <a:r>
              <a:rPr lang="en-IN" sz="1200" b="1" dirty="0">
                <a:solidFill>
                  <a:schemeClr val="tx1"/>
                </a:solidFill>
              </a:rPr>
              <a:t>of theatre </a:t>
            </a:r>
            <a:r>
              <a:rPr lang="en-IN" sz="1200" b="1" dirty="0" smtClean="0">
                <a:solidFill>
                  <a:schemeClr val="tx1"/>
                </a:solidFill>
              </a:rPr>
              <a:t>equipment's </a:t>
            </a:r>
            <a:endParaRPr lang="en-US" sz="1200" b="1" dirty="0">
              <a:solidFill>
                <a:schemeClr val="tx1"/>
              </a:solidFill>
            </a:endParaRPr>
          </a:p>
          <a:p>
            <a:pPr lvl="0"/>
            <a:r>
              <a:rPr lang="en-IN" sz="1200" b="1" dirty="0" smtClean="0">
                <a:solidFill>
                  <a:schemeClr val="tx1"/>
                </a:solidFill>
              </a:rPr>
              <a:t>Provide </a:t>
            </a:r>
            <a:r>
              <a:rPr lang="en-IN" sz="1200" b="1" dirty="0">
                <a:solidFill>
                  <a:schemeClr val="tx1"/>
                </a:solidFill>
              </a:rPr>
              <a:t>intra-operative equipment and technical support </a:t>
            </a:r>
            <a:endParaRPr lang="en-US" sz="1200" b="1" dirty="0">
              <a:solidFill>
                <a:schemeClr val="tx1"/>
              </a:solidFill>
            </a:endParaRPr>
          </a:p>
          <a:p>
            <a:pPr lvl="0"/>
            <a:r>
              <a:rPr lang="en-IN" sz="1200" b="1" dirty="0" smtClean="0">
                <a:solidFill>
                  <a:schemeClr val="tx1"/>
                </a:solidFill>
              </a:rPr>
              <a:t>Manage </a:t>
            </a:r>
            <a:r>
              <a:rPr lang="en-IN" sz="1200" b="1" dirty="0">
                <a:solidFill>
                  <a:schemeClr val="tx1"/>
                </a:solidFill>
              </a:rPr>
              <a:t>hazardous waste </a:t>
            </a:r>
            <a:endParaRPr lang="en-US" sz="1200" b="1" dirty="0">
              <a:solidFill>
                <a:schemeClr val="tx1"/>
              </a:solidFill>
            </a:endParaRPr>
          </a:p>
          <a:p>
            <a:pPr lvl="0"/>
            <a:r>
              <a:rPr lang="en-IN" sz="1200" b="1" dirty="0">
                <a:solidFill>
                  <a:schemeClr val="tx1"/>
                </a:solidFill>
              </a:rPr>
              <a:t>Ensure availability of medical and diagnostic supplies </a:t>
            </a:r>
            <a:endParaRPr lang="en-US" sz="1200" b="1" dirty="0">
              <a:solidFill>
                <a:schemeClr val="tx1"/>
              </a:solidFill>
            </a:endParaRPr>
          </a:p>
          <a:p>
            <a:pPr lvl="0"/>
            <a:r>
              <a:rPr lang="en-IN" sz="1200" b="1" dirty="0">
                <a:solidFill>
                  <a:schemeClr val="tx1"/>
                </a:solidFill>
              </a:rPr>
              <a:t>Maintain a safe, healthy, and secure working </a:t>
            </a:r>
            <a:endParaRPr lang="en-US" sz="1200" b="1" dirty="0">
              <a:solidFill>
                <a:schemeClr val="tx1"/>
              </a:solidFill>
            </a:endParaRPr>
          </a:p>
          <a:p>
            <a:pPr lvl="0"/>
            <a:r>
              <a:rPr lang="en-IN" sz="1200" b="1" dirty="0">
                <a:solidFill>
                  <a:schemeClr val="tx1"/>
                </a:solidFill>
              </a:rPr>
              <a:t>Follow radiation safety guidelines </a:t>
            </a:r>
            <a:endParaRPr lang="en-US" sz="1200" b="1" dirty="0">
              <a:solidFill>
                <a:schemeClr val="tx1"/>
              </a:solidFill>
            </a:endParaRPr>
          </a:p>
          <a:p>
            <a:pPr lvl="0"/>
            <a:r>
              <a:rPr lang="en-IN" sz="1200" b="1" dirty="0">
                <a:solidFill>
                  <a:schemeClr val="tx1"/>
                </a:solidFill>
              </a:rPr>
              <a:t>Follow biomedical waste disposal protocols</a:t>
            </a:r>
            <a:endParaRPr lang="en-US" sz="1200" b="1" dirty="0">
              <a:solidFill>
                <a:schemeClr val="tx1"/>
              </a:solidFill>
            </a:endParaRPr>
          </a:p>
          <a:p>
            <a:pPr marL="171450" indent="-171450">
              <a:buFont typeface="Arial" pitchFamily="34" charset="0"/>
              <a:buChar char="•"/>
            </a:pPr>
            <a:r>
              <a:rPr lang="en-US" sz="1200" b="1" dirty="0">
                <a:solidFill>
                  <a:schemeClr val="tx1"/>
                </a:solidFill>
              </a:rPr>
              <a:t>Record keeping</a:t>
            </a: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27400" y="1143000"/>
            <a:ext cx="5735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58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Autofit/>
          </a:bodyPr>
          <a:lstStyle/>
          <a:p>
            <a:r>
              <a:rPr lang="en-US" sz="3600" b="1" dirty="0">
                <a:solidFill>
                  <a:srgbClr val="FF0000"/>
                </a:solidFill>
                <a:latin typeface="Calibri" pitchFamily="34" charset="0"/>
                <a:cs typeface="Calibri" pitchFamily="34" charset="0"/>
              </a:rPr>
              <a:t>Uses of </a:t>
            </a:r>
            <a:r>
              <a:rPr lang="en-US" sz="3600" b="1" dirty="0" smtClean="0">
                <a:solidFill>
                  <a:srgbClr val="FF0000"/>
                </a:solidFill>
                <a:latin typeface="Calibri" pitchFamily="34" charset="0"/>
                <a:cs typeface="Calibri" pitchFamily="34" charset="0"/>
              </a:rPr>
              <a:t>Anesthesia &amp; Operation Theatre </a:t>
            </a:r>
            <a:br>
              <a:rPr lang="en-US" sz="3600" b="1" dirty="0" smtClean="0">
                <a:solidFill>
                  <a:srgbClr val="FF0000"/>
                </a:solidFill>
                <a:latin typeface="Calibri" pitchFamily="34" charset="0"/>
                <a:cs typeface="Calibri" pitchFamily="34" charset="0"/>
              </a:rPr>
            </a:br>
            <a:r>
              <a:rPr lang="en-US" sz="3600" b="1" dirty="0" smtClean="0">
                <a:solidFill>
                  <a:srgbClr val="FF0000"/>
                </a:solidFill>
                <a:latin typeface="Calibri" pitchFamily="34" charset="0"/>
                <a:cs typeface="Calibri" pitchFamily="34" charset="0"/>
              </a:rPr>
              <a:t>Technology </a:t>
            </a:r>
            <a:endParaRPr lang="en-US" sz="3600" dirty="0">
              <a:solidFill>
                <a:srgbClr val="FF0000"/>
              </a:solidFill>
            </a:endParaRPr>
          </a:p>
        </p:txBody>
      </p:sp>
      <p:sp>
        <p:nvSpPr>
          <p:cNvPr id="3" name="Rectangle 2"/>
          <p:cNvSpPr/>
          <p:nvPr/>
        </p:nvSpPr>
        <p:spPr>
          <a:xfrm>
            <a:off x="381000" y="1447800"/>
            <a:ext cx="8458200" cy="5016758"/>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Anesthesia and OT technology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a job oriented </a:t>
            </a:r>
            <a:r>
              <a:rPr lang="en-US" sz="2000" dirty="0" smtClean="0">
                <a:latin typeface="Arial" panose="020B0604020202020204" pitchFamily="34" charset="0"/>
                <a:cs typeface="Arial" panose="020B0604020202020204" pitchFamily="34" charset="0"/>
              </a:rPr>
              <a:t>course and their </a:t>
            </a:r>
            <a:r>
              <a:rPr lang="en-US" sz="2000" dirty="0">
                <a:latin typeface="Arial" panose="020B0604020202020204" pitchFamily="34" charset="0"/>
                <a:cs typeface="Arial" panose="020B0604020202020204" pitchFamily="34" charset="0"/>
              </a:rPr>
              <a:t>main task is to assist Doctors/Surgeons during surgery, by administering appropriate dose of </a:t>
            </a:r>
            <a:r>
              <a:rPr lang="en-US" sz="2000" b="1" dirty="0" smtClean="0">
                <a:latin typeface="Arial" panose="020B0604020202020204" pitchFamily="34" charset="0"/>
                <a:cs typeface="Arial" panose="020B0604020202020204" pitchFamily="34" charset="0"/>
              </a:rPr>
              <a:t>anesthesia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operating </a:t>
            </a:r>
            <a:r>
              <a:rPr lang="en-US" sz="2000" b="1" dirty="0" smtClean="0">
                <a:latin typeface="Arial" panose="020B0604020202020204" pitchFamily="34" charset="0"/>
                <a:cs typeface="Arial" panose="020B0604020202020204" pitchFamily="34" charset="0"/>
              </a:rPr>
              <a:t>anesthesia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equipment whenever required</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Operation Theater and Anesthesia Technologist</a:t>
            </a:r>
            <a:r>
              <a:rPr lang="en-US" sz="2000" dirty="0">
                <a:latin typeface="Arial" panose="020B0604020202020204" pitchFamily="34" charset="0"/>
                <a:cs typeface="Arial" panose="020B0604020202020204" pitchFamily="34" charset="0"/>
              </a:rPr>
              <a:t> are responsible for direct and indirect patient care, equipment set up and </a:t>
            </a:r>
            <a:r>
              <a:rPr lang="en-US" sz="2000" b="1" dirty="0">
                <a:latin typeface="Arial" panose="020B0604020202020204" pitchFamily="34" charset="0"/>
                <a:cs typeface="Arial" panose="020B0604020202020204" pitchFamily="34" charset="0"/>
              </a:rPr>
              <a:t>operation</a:t>
            </a:r>
            <a:r>
              <a:rPr lang="en-US" sz="2000" dirty="0">
                <a:latin typeface="Arial" panose="020B0604020202020204" pitchFamily="34" charset="0"/>
                <a:cs typeface="Arial" panose="020B0604020202020204" pitchFamily="34" charset="0"/>
              </a:rPr>
              <a:t> procedures. They are trained to assist the surgeons during the procedures and assume responsibility for completion of other functions as assigned</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modern </a:t>
            </a:r>
            <a:r>
              <a:rPr lang="en-US" sz="2000" b="1" dirty="0">
                <a:latin typeface="Arial" panose="020B0604020202020204" pitchFamily="34" charset="0"/>
                <a:cs typeface="Arial" panose="020B0604020202020204" pitchFamily="34" charset="0"/>
              </a:rPr>
              <a:t>Operation Theatre</a:t>
            </a:r>
            <a:r>
              <a:rPr lang="en-US" sz="2000" dirty="0">
                <a:latin typeface="Arial" panose="020B0604020202020204" pitchFamily="34" charset="0"/>
                <a:cs typeface="Arial" panose="020B0604020202020204" pitchFamily="34" charset="0"/>
              </a:rPr>
              <a:t> is a cornucopia of various state of the art machines &amp; </a:t>
            </a:r>
            <a:r>
              <a:rPr lang="en-US" sz="2000" dirty="0" smtClean="0">
                <a:latin typeface="Arial" panose="020B0604020202020204" pitchFamily="34" charset="0"/>
                <a:cs typeface="Arial" panose="020B0604020202020204" pitchFamily="34" charset="0"/>
              </a:rPr>
              <a:t>equipment's. </a:t>
            </a:r>
            <a:r>
              <a:rPr lang="en-US" sz="2000" dirty="0">
                <a:latin typeface="Arial" panose="020B0604020202020204" pitchFamily="34" charset="0"/>
                <a:cs typeface="Arial" panose="020B0604020202020204" pitchFamily="34" charset="0"/>
              </a:rPr>
              <a:t>The set up, preparation and handling of these equipment then becomes a vital part of the functioning. ... </a:t>
            </a:r>
            <a:r>
              <a:rPr lang="en-US" sz="2000" b="1" dirty="0">
                <a:latin typeface="Arial" panose="020B0604020202020204" pitchFamily="34" charset="0"/>
                <a:cs typeface="Arial" panose="020B0604020202020204" pitchFamily="34" charset="0"/>
              </a:rPr>
              <a:t>Operation theatre technology</a:t>
            </a:r>
            <a:r>
              <a:rPr lang="en-US" sz="2000" dirty="0">
                <a:latin typeface="Arial" panose="020B0604020202020204" pitchFamily="34" charset="0"/>
                <a:cs typeface="Arial" panose="020B0604020202020204" pitchFamily="34" charset="0"/>
              </a:rPr>
              <a:t> is </a:t>
            </a:r>
            <a:r>
              <a:rPr lang="en-US" sz="2000" b="1" dirty="0">
                <a:latin typeface="Arial" panose="020B0604020202020204" pitchFamily="34" charset="0"/>
                <a:cs typeface="Arial" panose="020B0604020202020204" pitchFamily="34" charset="0"/>
              </a:rPr>
              <a:t>meant</a:t>
            </a:r>
            <a:r>
              <a:rPr lang="en-US" sz="2000" dirty="0">
                <a:latin typeface="Arial" panose="020B0604020202020204" pitchFamily="34" charset="0"/>
                <a:cs typeface="Arial" panose="020B0604020202020204" pitchFamily="34" charset="0"/>
              </a:rPr>
              <a:t> to train the candidate in all the procedures in </a:t>
            </a:r>
            <a:r>
              <a:rPr lang="en-US" sz="2000" b="1" dirty="0">
                <a:latin typeface="Arial" panose="020B0604020202020204" pitchFamily="34" charset="0"/>
                <a:cs typeface="Arial" panose="020B0604020202020204" pitchFamily="34" charset="0"/>
              </a:rPr>
              <a:t>operation theatre</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54840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1371600"/>
          </a:xfrm>
        </p:spPr>
        <p:txBody>
          <a:bodyPr>
            <a:normAutofit fontScale="90000"/>
          </a:bodyPr>
          <a:lstStyle/>
          <a:p>
            <a:r>
              <a:rPr lang="en-US" dirty="0" smtClean="0">
                <a:solidFill>
                  <a:srgbClr val="FF0000"/>
                </a:solidFill>
                <a:latin typeface="Arial Black" pitchFamily="34" charset="0"/>
              </a:rPr>
              <a:t/>
            </a:r>
            <a:br>
              <a:rPr lang="en-US" dirty="0" smtClean="0">
                <a:solidFill>
                  <a:srgbClr val="FF0000"/>
                </a:solidFill>
                <a:latin typeface="Arial Black" pitchFamily="34" charset="0"/>
              </a:rPr>
            </a:br>
            <a:r>
              <a:rPr lang="en-US" dirty="0" smtClean="0">
                <a:solidFill>
                  <a:srgbClr val="FF0000"/>
                </a:solidFill>
                <a:latin typeface="Arial Black" pitchFamily="34" charset="0"/>
              </a:rPr>
              <a:t/>
            </a:r>
            <a:br>
              <a:rPr lang="en-US" dirty="0" smtClean="0">
                <a:solidFill>
                  <a:srgbClr val="FF0000"/>
                </a:solidFill>
                <a:latin typeface="Arial Black" pitchFamily="34" charset="0"/>
              </a:rPr>
            </a:br>
            <a:r>
              <a:rPr lang="en-US" dirty="0">
                <a:solidFill>
                  <a:srgbClr val="FF0000"/>
                </a:solidFill>
                <a:latin typeface="Arial Black" pitchFamily="34" charset="0"/>
              </a:rPr>
              <a:t/>
            </a:r>
            <a:br>
              <a:rPr lang="en-US" dirty="0">
                <a:solidFill>
                  <a:srgbClr val="FF0000"/>
                </a:solidFill>
                <a:latin typeface="Arial Black" pitchFamily="34" charset="0"/>
              </a:rPr>
            </a:br>
            <a:r>
              <a:rPr lang="en-US" dirty="0" smtClean="0">
                <a:solidFill>
                  <a:srgbClr val="FF0000"/>
                </a:solidFill>
                <a:latin typeface="Arial Black" pitchFamily="34" charset="0"/>
              </a:rPr>
              <a:t>                                                              </a:t>
            </a:r>
            <a:br>
              <a:rPr lang="en-US" dirty="0" smtClean="0">
                <a:solidFill>
                  <a:srgbClr val="FF0000"/>
                </a:solidFill>
                <a:latin typeface="Arial Black" pitchFamily="34" charset="0"/>
              </a:rPr>
            </a:br>
            <a:r>
              <a:rPr lang="en-US" dirty="0">
                <a:solidFill>
                  <a:srgbClr val="FF0000"/>
                </a:solidFill>
                <a:latin typeface="Arial Black" pitchFamily="34" charset="0"/>
              </a:rPr>
              <a:t/>
            </a:r>
            <a:br>
              <a:rPr lang="en-US" dirty="0">
                <a:solidFill>
                  <a:srgbClr val="FF0000"/>
                </a:solidFill>
                <a:latin typeface="Arial Black" pitchFamily="34" charset="0"/>
              </a:rPr>
            </a:br>
            <a:r>
              <a:rPr lang="en-US" dirty="0" smtClean="0">
                <a:solidFill>
                  <a:srgbClr val="FF0000"/>
                </a:solidFill>
                <a:latin typeface="Arial Black" pitchFamily="34" charset="0"/>
              </a:rPr>
              <a:t/>
            </a:r>
            <a:br>
              <a:rPr lang="en-US" dirty="0" smtClean="0">
                <a:solidFill>
                  <a:srgbClr val="FF0000"/>
                </a:solidFill>
                <a:latin typeface="Arial Black" pitchFamily="34" charset="0"/>
              </a:rPr>
            </a:br>
            <a:r>
              <a:rPr lang="en-US" dirty="0">
                <a:solidFill>
                  <a:srgbClr val="FF0000"/>
                </a:solidFill>
                <a:latin typeface="Arial Black" pitchFamily="34" charset="0"/>
              </a:rPr>
              <a:t/>
            </a:r>
            <a:br>
              <a:rPr lang="en-US" dirty="0">
                <a:solidFill>
                  <a:srgbClr val="FF0000"/>
                </a:solidFill>
                <a:latin typeface="Arial Black" pitchFamily="34" charset="0"/>
              </a:rPr>
            </a:br>
            <a:r>
              <a:rPr lang="en-US" sz="4000" b="1" dirty="0" smtClean="0">
                <a:solidFill>
                  <a:srgbClr val="FF0000"/>
                </a:solidFill>
                <a:latin typeface="Arial" pitchFamily="34" charset="0"/>
                <a:cs typeface="Arial" pitchFamily="34" charset="0"/>
              </a:rPr>
              <a:t>Courses </a:t>
            </a:r>
            <a:r>
              <a:rPr lang="en-US" sz="4000" b="1" dirty="0">
                <a:solidFill>
                  <a:srgbClr val="FF0000"/>
                </a:solidFill>
                <a:latin typeface="Arial" pitchFamily="34" charset="0"/>
                <a:cs typeface="Arial" pitchFamily="34" charset="0"/>
              </a:rPr>
              <a:t>Offered</a:t>
            </a:r>
            <a:r>
              <a:rPr lang="en-US" sz="4000" b="1" dirty="0">
                <a:latin typeface="Arial" pitchFamily="34" charset="0"/>
                <a:cs typeface="Arial" pitchFamily="34" charset="0"/>
              </a:rPr>
              <a:t/>
            </a:r>
            <a:br>
              <a:rPr lang="en-US" sz="4000" b="1" dirty="0">
                <a:latin typeface="Arial" pitchFamily="34" charset="0"/>
                <a:cs typeface="Arial" pitchFamily="34" charset="0"/>
              </a:rPr>
            </a:br>
            <a:endParaRPr lang="en-US" sz="4000" b="1"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sz="3600" b="1" dirty="0" smtClean="0">
                <a:latin typeface="Arial" pitchFamily="34" charset="0"/>
                <a:cs typeface="Arial" pitchFamily="34" charset="0"/>
              </a:rPr>
              <a:t> MSc and BSc Degree Courses</a:t>
            </a:r>
          </a:p>
          <a:p>
            <a:pPr>
              <a:buFont typeface="Wingdings" pitchFamily="2" charset="2"/>
              <a:buChar char="q"/>
            </a:pPr>
            <a:r>
              <a:rPr lang="en-US" sz="3600" b="1" dirty="0" smtClean="0">
                <a:latin typeface="Arial" pitchFamily="34" charset="0"/>
                <a:cs typeface="Arial" pitchFamily="34" charset="0"/>
              </a:rPr>
              <a:t> Post Graduate Diploma Courses</a:t>
            </a:r>
          </a:p>
          <a:p>
            <a:pPr>
              <a:buFont typeface="Wingdings" pitchFamily="2" charset="2"/>
              <a:buChar char="q"/>
            </a:pPr>
            <a:r>
              <a:rPr lang="en-US" sz="3600" b="1" dirty="0" smtClean="0">
                <a:latin typeface="Arial" pitchFamily="34" charset="0"/>
                <a:cs typeface="Arial" pitchFamily="34" charset="0"/>
              </a:rPr>
              <a:t> Certificate Courses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933383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Major Areas of </a:t>
            </a:r>
            <a:r>
              <a:rPr lang="en-US" b="1" dirty="0" smtClean="0">
                <a:solidFill>
                  <a:srgbClr val="FF0000"/>
                </a:solidFill>
                <a:latin typeface="Arial" panose="020B0604020202020204" pitchFamily="34" charset="0"/>
                <a:cs typeface="Arial" panose="020B0604020202020204" pitchFamily="34" charset="0"/>
              </a:rPr>
              <a:t>Training</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609600" y="1371601"/>
            <a:ext cx="8153400" cy="4524315"/>
          </a:xfrm>
          <a:prstGeom prst="rect">
            <a:avLst/>
          </a:prstGeom>
        </p:spPr>
        <p:txBody>
          <a:bodyPr wrap="square">
            <a:spAutoFit/>
          </a:bodyPr>
          <a:lstStyle/>
          <a:p>
            <a:pPr marL="285750" lvl="0" indent="-285750">
              <a:buFont typeface="Arial" pitchFamily="34" charset="0"/>
              <a:buChar char="•"/>
            </a:pPr>
            <a:r>
              <a:rPr lang="en-IN" b="1" dirty="0" smtClean="0">
                <a:latin typeface="Arial" panose="020B0604020202020204" pitchFamily="34" charset="0"/>
                <a:cs typeface="Arial" panose="020B0604020202020204" pitchFamily="34" charset="0"/>
              </a:rPr>
              <a:t>IV </a:t>
            </a:r>
            <a:r>
              <a:rPr lang="en-IN" b="1" dirty="0">
                <a:latin typeface="Arial" panose="020B0604020202020204" pitchFamily="34" charset="0"/>
                <a:cs typeface="Arial" panose="020B0604020202020204" pitchFamily="34" charset="0"/>
              </a:rPr>
              <a:t>fluids and Transfusion related matters</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solidFill>
                  <a:srgbClr val="000099"/>
                </a:solidFill>
                <a:latin typeface="Arial" panose="020B0604020202020204" pitchFamily="34" charset="0"/>
                <a:cs typeface="Arial" panose="020B0604020202020204" pitchFamily="34" charset="0"/>
              </a:rPr>
              <a:t>Dressing, sutures, bandages and plasters</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latin typeface="Arial" panose="020B0604020202020204" pitchFamily="34" charset="0"/>
                <a:cs typeface="Arial" panose="020B0604020202020204" pitchFamily="34" charset="0"/>
              </a:rPr>
              <a:t> Recovery room and nursing care</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latin typeface="Arial" panose="020B0604020202020204" pitchFamily="34" charset="0"/>
                <a:cs typeface="Arial" panose="020B0604020202020204" pitchFamily="34" charset="0"/>
              </a:rPr>
              <a:t> </a:t>
            </a:r>
            <a:r>
              <a:rPr lang="en-IN" b="1" dirty="0">
                <a:solidFill>
                  <a:srgbClr val="000099"/>
                </a:solidFill>
                <a:latin typeface="Arial" panose="020B0604020202020204" pitchFamily="34" charset="0"/>
                <a:cs typeface="Arial" panose="020B0604020202020204" pitchFamily="34" charset="0"/>
              </a:rPr>
              <a:t>Pre-Operative and Post-Operative</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latin typeface="Arial" panose="020B0604020202020204" pitchFamily="34" charset="0"/>
                <a:cs typeface="Arial" panose="020B0604020202020204" pitchFamily="34" charset="0"/>
              </a:rPr>
              <a:t>Management of Patients</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solidFill>
                  <a:srgbClr val="000099"/>
                </a:solidFill>
                <a:latin typeface="Arial" panose="020B0604020202020204" pitchFamily="34" charset="0"/>
                <a:cs typeface="Arial" panose="020B0604020202020204" pitchFamily="34" charset="0"/>
              </a:rPr>
              <a:t>Patient handling and Transportation to and from the Operation theatre</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latin typeface="Arial" panose="020B0604020202020204" pitchFamily="34" charset="0"/>
                <a:cs typeface="Arial" panose="020B0604020202020204" pitchFamily="34" charset="0"/>
              </a:rPr>
              <a:t>Universal precautions for HIV Positives, </a:t>
            </a:r>
            <a:r>
              <a:rPr lang="en-IN" b="1" dirty="0" err="1">
                <a:latin typeface="Arial" panose="020B0604020202020204" pitchFamily="34" charset="0"/>
                <a:cs typeface="Arial" panose="020B0604020202020204" pitchFamily="34" charset="0"/>
              </a:rPr>
              <a:t>HBsAg</a:t>
            </a:r>
            <a:r>
              <a:rPr lang="en-IN" b="1" dirty="0">
                <a:latin typeface="Arial" panose="020B0604020202020204" pitchFamily="34" charset="0"/>
                <a:cs typeface="Arial" panose="020B0604020202020204" pitchFamily="34" charset="0"/>
              </a:rPr>
              <a:t> Positive</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solidFill>
                  <a:srgbClr val="000099"/>
                </a:solidFill>
                <a:latin typeface="Arial" panose="020B0604020202020204" pitchFamily="34" charset="0"/>
                <a:cs typeface="Arial" panose="020B0604020202020204" pitchFamily="34" charset="0"/>
              </a:rPr>
              <a:t>Introduction to Operating room</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smtClean="0">
                <a:latin typeface="Arial" panose="020B0604020202020204" pitchFamily="34" charset="0"/>
                <a:cs typeface="Arial" panose="020B0604020202020204" pitchFamily="34" charset="0"/>
              </a:rPr>
              <a:t>Discipline</a:t>
            </a:r>
            <a:r>
              <a:rPr lang="en-IN" b="1" dirty="0">
                <a:latin typeface="Arial" panose="020B0604020202020204" pitchFamily="34" charset="0"/>
                <a:cs typeface="Arial" panose="020B0604020202020204" pitchFamily="34" charset="0"/>
              </a:rPr>
              <a:t>, Lay out, Equipment’s, Lights,</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solidFill>
                  <a:srgbClr val="000099"/>
                </a:solidFill>
                <a:latin typeface="Arial" panose="020B0604020202020204" pitchFamily="34" charset="0"/>
                <a:cs typeface="Arial" panose="020B0604020202020204" pitchFamily="34" charset="0"/>
              </a:rPr>
              <a:t>OT table, suction, scrub station</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smtClean="0">
                <a:latin typeface="Arial" panose="020B0604020202020204" pitchFamily="34" charset="0"/>
                <a:cs typeface="Arial" panose="020B0604020202020204" pitchFamily="34" charset="0"/>
              </a:rPr>
              <a:t>Electrical </a:t>
            </a:r>
            <a:r>
              <a:rPr lang="en-IN" b="1" dirty="0">
                <a:latin typeface="Arial" panose="020B0604020202020204" pitchFamily="34" charset="0"/>
                <a:cs typeface="Arial" panose="020B0604020202020204" pitchFamily="34" charset="0"/>
              </a:rPr>
              <a:t>Devices – Electro cattery, Laser, Harmonic, Ligature</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a:solidFill>
                  <a:srgbClr val="000099"/>
                </a:solidFill>
                <a:latin typeface="Arial" panose="020B0604020202020204" pitchFamily="34" charset="0"/>
                <a:cs typeface="Arial" panose="020B0604020202020204" pitchFamily="34" charset="0"/>
              </a:rPr>
              <a:t>Power Surgical Instruments – Drills Saw, Reamer</a:t>
            </a:r>
            <a:endParaRPr lang="en-US" b="1" dirty="0">
              <a:solidFill>
                <a:srgbClr val="000099"/>
              </a:solidFill>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smtClean="0">
                <a:latin typeface="Arial" panose="020B0604020202020204" pitchFamily="34" charset="0"/>
                <a:cs typeface="Arial" panose="020B0604020202020204" pitchFamily="34" charset="0"/>
              </a:rPr>
              <a:t>Sterilization </a:t>
            </a:r>
            <a:r>
              <a:rPr lang="en-IN" b="1" dirty="0">
                <a:latin typeface="Arial" panose="020B0604020202020204" pitchFamily="34" charset="0"/>
                <a:cs typeface="Arial" panose="020B0604020202020204" pitchFamily="34" charset="0"/>
              </a:rPr>
              <a:t>assembly and packing</a:t>
            </a:r>
            <a:endParaRPr lang="en-US" b="1" dirty="0">
              <a:latin typeface="Arial" panose="020B0604020202020204" pitchFamily="34" charset="0"/>
              <a:cs typeface="Arial" panose="020B0604020202020204" pitchFamily="34" charset="0"/>
            </a:endParaRPr>
          </a:p>
          <a:p>
            <a:pPr marL="285750" lvl="0" indent="-285750">
              <a:buFont typeface="Arial" pitchFamily="34" charset="0"/>
              <a:buChar char="•"/>
            </a:pPr>
            <a:r>
              <a:rPr lang="en-IN" b="1" dirty="0" smtClean="0">
                <a:solidFill>
                  <a:srgbClr val="000099"/>
                </a:solidFill>
                <a:latin typeface="Arial" panose="020B0604020202020204" pitchFamily="34" charset="0"/>
                <a:cs typeface="Arial" panose="020B0604020202020204" pitchFamily="34" charset="0"/>
              </a:rPr>
              <a:t>Principles </a:t>
            </a:r>
            <a:r>
              <a:rPr lang="en-IN" b="1" dirty="0">
                <a:solidFill>
                  <a:srgbClr val="000099"/>
                </a:solidFill>
                <a:latin typeface="Arial" panose="020B0604020202020204" pitchFamily="34" charset="0"/>
                <a:cs typeface="Arial" panose="020B0604020202020204" pitchFamily="34" charset="0"/>
              </a:rPr>
              <a:t>of Sterile Techniques – Surgical scrub, gowning and gloving</a:t>
            </a:r>
            <a:endParaRPr lang="en-US" b="1" dirty="0">
              <a:solidFill>
                <a:srgbClr val="000099"/>
              </a:solidFill>
              <a:latin typeface="Arial" panose="020B0604020202020204" pitchFamily="34" charset="0"/>
              <a:cs typeface="Arial" panose="020B0604020202020204" pitchFamily="34" charset="0"/>
            </a:endParaRPr>
          </a:p>
          <a:p>
            <a:pPr marL="285750" indent="-285750">
              <a:buFont typeface="Arial" pitchFamily="34" charset="0"/>
              <a:buChar char="•"/>
            </a:pPr>
            <a:r>
              <a:rPr lang="en-US" b="1" dirty="0">
                <a:latin typeface="Arial" panose="020B0604020202020204" pitchFamily="34" charset="0"/>
                <a:cs typeface="Arial" panose="020B0604020202020204" pitchFamily="34" charset="0"/>
              </a:rPr>
              <a:t>Surgical instrumentation, handling instruments</a:t>
            </a:r>
          </a:p>
        </p:txBody>
      </p:sp>
    </p:spTree>
    <p:extLst>
      <p:ext uri="{BB962C8B-B14F-4D97-AF65-F5344CB8AC3E}">
        <p14:creationId xmlns:p14="http://schemas.microsoft.com/office/powerpoint/2010/main" val="1380710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76200"/>
            <a:ext cx="8458200" cy="6986528"/>
          </a:xfrm>
          <a:prstGeom prst="rect">
            <a:avLst/>
          </a:prstGeom>
        </p:spPr>
        <p:txBody>
          <a:bodyPr wrap="square">
            <a:spAutoFit/>
          </a:bodyPr>
          <a:lstStyle/>
          <a:p>
            <a:pPr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solidFill>
                  <a:prstClr val="black"/>
                </a:solidFill>
                <a:latin typeface="Arial" panose="020B0604020202020204" pitchFamily="34" charset="0"/>
                <a:cs typeface="Arial" panose="020B0604020202020204" pitchFamily="34" charset="0"/>
              </a:rPr>
              <a:t> </a:t>
            </a:r>
          </a:p>
          <a:p>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u="sng" dirty="0" smtClean="0">
                <a:solidFill>
                  <a:srgbClr val="FF0000"/>
                </a:solidFill>
                <a:latin typeface="Arial" panose="020B0604020202020204" pitchFamily="34" charset="0"/>
                <a:cs typeface="Arial" panose="020B0604020202020204" pitchFamily="34" charset="0"/>
              </a:rPr>
              <a:t>“</a:t>
            </a:r>
            <a:r>
              <a:rPr lang="en-US" sz="2800" b="1" u="sng" dirty="0">
                <a:solidFill>
                  <a:srgbClr val="FF0000"/>
                </a:solidFill>
                <a:latin typeface="Arial" panose="020B0604020202020204" pitchFamily="34" charset="0"/>
                <a:cs typeface="Arial" panose="020B0604020202020204" pitchFamily="34" charset="0"/>
              </a:rPr>
              <a:t>BSc Paramedical Technology (Operation Theatre Technician</a:t>
            </a:r>
            <a:r>
              <a:rPr lang="en-US" sz="2800" b="1" u="sng" dirty="0" smtClean="0">
                <a:solidFill>
                  <a:srgbClr val="FF0000"/>
                </a:solidFill>
                <a:latin typeface="Arial" panose="020B0604020202020204" pitchFamily="34" charset="0"/>
                <a:cs typeface="Arial" panose="020B0604020202020204" pitchFamily="34" charset="0"/>
              </a:rPr>
              <a:t>)</a:t>
            </a:r>
            <a:r>
              <a:rPr lang="en-IN" sz="2800" b="1" u="sng" dirty="0" smtClean="0">
                <a:solidFill>
                  <a:srgbClr val="FF0000"/>
                </a:solidFill>
                <a:latin typeface="Arial" panose="020B0604020202020204" pitchFamily="34" charset="0"/>
                <a:cs typeface="Arial" panose="020B0604020202020204" pitchFamily="34" charset="0"/>
              </a:rPr>
              <a:t>”</a:t>
            </a:r>
            <a:endParaRPr lang="en-IN" sz="2800" b="1" u="sng" dirty="0">
              <a:solidFill>
                <a:srgbClr val="FF0000"/>
              </a:solidFill>
              <a:latin typeface="Arial" panose="020B0604020202020204" pitchFamily="34" charset="0"/>
              <a:cs typeface="Arial" panose="020B0604020202020204" pitchFamily="34" charset="0"/>
            </a:endParaRPr>
          </a:p>
          <a:p>
            <a:endParaRPr lang="en-US" sz="2800" b="1" dirty="0">
              <a:solidFill>
                <a:srgbClr val="FF0000"/>
              </a:solidFill>
              <a:latin typeface="Arial" panose="020B0604020202020204" pitchFamily="34" charset="0"/>
              <a:cs typeface="Arial" panose="020B0604020202020204" pitchFamily="34" charset="0"/>
            </a:endParaRPr>
          </a:p>
          <a:p>
            <a:pPr algn="ctr"/>
            <a:r>
              <a:rPr lang="en-IN" sz="2800" b="1" dirty="0">
                <a:solidFill>
                  <a:prstClr val="black"/>
                </a:solidFill>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endParaRPr lang="en-IN" sz="2800" b="1" dirty="0" smtClean="0">
              <a:solidFill>
                <a:srgbClr val="000099"/>
              </a:solidFill>
              <a:latin typeface="Arial" panose="020B0604020202020204" pitchFamily="34" charset="0"/>
              <a:cs typeface="Arial" panose="020B0604020202020204" pitchFamily="34" charset="0"/>
            </a:endParaRP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Hospitals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Cardiac Cath Labs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Super speciality Hospitals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Private Clinics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Government jobs</a:t>
            </a:r>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590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Paramedical Technology </a:t>
            </a:r>
            <a:r>
              <a:rPr lang="en-US" sz="6600" dirty="0" smtClean="0">
                <a:solidFill>
                  <a:srgbClr val="000099"/>
                </a:solidFill>
                <a:latin typeface="Arial" panose="020B0604020202020204" pitchFamily="34" charset="0"/>
                <a:cs typeface="Arial" panose="020B0604020202020204" pitchFamily="34" charset="0"/>
              </a:rPr>
              <a:t>(</a:t>
            </a:r>
            <a:r>
              <a:rPr lang="en-US" sz="6600" dirty="0" err="1" smtClean="0">
                <a:solidFill>
                  <a:srgbClr val="000099"/>
                </a:solidFill>
                <a:latin typeface="Arial" panose="020B0604020202020204" pitchFamily="34" charset="0"/>
                <a:cs typeface="Arial" panose="020B0604020202020204" pitchFamily="34" charset="0"/>
              </a:rPr>
              <a:t>PerfusionTechnician</a:t>
            </a:r>
            <a:r>
              <a:rPr lang="en-US" sz="6600" dirty="0">
                <a:solidFill>
                  <a:srgbClr val="000099"/>
                </a:solidFill>
                <a:latin typeface="Arial" panose="020B0604020202020204" pitchFamily="34" charset="0"/>
                <a:cs typeface="Arial" panose="020B0604020202020204" pitchFamily="34" charset="0"/>
              </a:rPr>
              <a:t>)</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980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Sc Perfusion Technology Course details | Admission in Bangal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267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328" y="381000"/>
            <a:ext cx="4227472" cy="6186309"/>
          </a:xfrm>
          <a:prstGeom prst="rect">
            <a:avLst/>
          </a:prstGeom>
        </p:spPr>
        <p:txBody>
          <a:bodyPr wrap="square">
            <a:spAutoFit/>
          </a:bodyPr>
          <a:lstStyle/>
          <a:p>
            <a:endParaRPr lang="en-US" b="1" dirty="0">
              <a:solidFill>
                <a:srgbClr val="FF0000"/>
              </a:solidFill>
            </a:endParaRPr>
          </a:p>
          <a:p>
            <a:r>
              <a:rPr lang="en-IN" b="1" dirty="0">
                <a:latin typeface="Arial" pitchFamily="34" charset="0"/>
                <a:cs typeface="Arial" pitchFamily="34" charset="0"/>
              </a:rPr>
              <a:t>Cardiovascular perfusion is the science of providing extracorporeal circulation in order to artificially support and temporarily replace a patient’s respiratory and circulatory systems. </a:t>
            </a:r>
            <a:endParaRPr lang="en-US" b="1" dirty="0">
              <a:latin typeface="Arial" pitchFamily="34" charset="0"/>
              <a:cs typeface="Arial" pitchFamily="34" charset="0"/>
            </a:endParaRPr>
          </a:p>
          <a:p>
            <a:r>
              <a:rPr lang="en-IN" b="1" dirty="0">
                <a:latin typeface="Arial" pitchFamily="34" charset="0"/>
                <a:cs typeface="Arial" pitchFamily="34" charset="0"/>
              </a:rPr>
              <a:t> </a:t>
            </a:r>
            <a:r>
              <a:rPr lang="en-IN" b="1" dirty="0" smtClean="0">
                <a:latin typeface="Arial" pitchFamily="34" charset="0"/>
                <a:cs typeface="Arial" pitchFamily="34" charset="0"/>
              </a:rPr>
              <a:t>A </a:t>
            </a:r>
            <a:r>
              <a:rPr lang="en-IN" b="1" dirty="0">
                <a:latin typeface="Arial" pitchFamily="34" charset="0"/>
                <a:cs typeface="Arial" pitchFamily="34" charset="0"/>
              </a:rPr>
              <a:t>perfusionist is a skilled allied health professional, trained and educated specifically as a member of an open-heart surgical team, responsible for the selection, setup and operation of a Heart-Lung Machine and other life support system like IABP, LVAD, RVAD &amp; ECMO</a:t>
            </a:r>
            <a:r>
              <a:rPr lang="en-IN" b="1" dirty="0" smtClean="0">
                <a:latin typeface="Arial" pitchFamily="34" charset="0"/>
                <a:cs typeface="Arial" pitchFamily="34" charset="0"/>
              </a:rPr>
              <a:t>.</a:t>
            </a:r>
            <a:r>
              <a:rPr lang="en-IN" b="1" dirty="0">
                <a:latin typeface="Arial" pitchFamily="34" charset="0"/>
                <a:cs typeface="Arial" pitchFamily="34" charset="0"/>
              </a:rPr>
              <a:t> </a:t>
            </a:r>
            <a:endParaRPr lang="en-IN" b="1" dirty="0" smtClean="0">
              <a:latin typeface="Arial" pitchFamily="34" charset="0"/>
              <a:cs typeface="Arial" pitchFamily="34" charset="0"/>
            </a:endParaRPr>
          </a:p>
          <a:p>
            <a:r>
              <a:rPr lang="en-IN" b="1" dirty="0">
                <a:latin typeface="Arial" pitchFamily="34" charset="0"/>
                <a:cs typeface="Arial" pitchFamily="34" charset="0"/>
              </a:rPr>
              <a:t> It will help in overall development of technical and interpersonal skills required to work under the supervision of Cardiologists, CTVS surgeons and Anaesthetists.</a:t>
            </a:r>
            <a:endParaRPr lang="en-US"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271664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14" y="457200"/>
            <a:ext cx="4572000" cy="769441"/>
          </a:xfrm>
          <a:prstGeom prst="rect">
            <a:avLst/>
          </a:prstGeom>
        </p:spPr>
        <p:txBody>
          <a:bodyPr>
            <a:spAutoFit/>
          </a:bodyPr>
          <a:lstStyle/>
          <a:p>
            <a:r>
              <a:rPr lang="en-US" sz="4400" b="1" dirty="0" smtClean="0">
                <a:solidFill>
                  <a:schemeClr val="accent1"/>
                </a:solidFill>
                <a:latin typeface="Arial" pitchFamily="34" charset="0"/>
                <a:cs typeface="Arial" pitchFamily="34" charset="0"/>
              </a:rPr>
              <a:t>Scope</a:t>
            </a:r>
            <a:endParaRPr lang="en-US" b="1" dirty="0">
              <a:solidFill>
                <a:schemeClr val="accent1"/>
              </a:solidFill>
              <a:latin typeface="Arial" pitchFamily="34" charset="0"/>
              <a:cs typeface="Arial" pitchFamily="34" charset="0"/>
            </a:endParaRPr>
          </a:p>
        </p:txBody>
      </p:sp>
      <p:sp>
        <p:nvSpPr>
          <p:cNvPr id="3" name="Rectangle 2"/>
          <p:cNvSpPr/>
          <p:nvPr/>
        </p:nvSpPr>
        <p:spPr>
          <a:xfrm>
            <a:off x="707571" y="1524000"/>
            <a:ext cx="7848600" cy="4524315"/>
          </a:xfrm>
          <a:prstGeom prst="rect">
            <a:avLst/>
          </a:prstGeom>
        </p:spPr>
        <p:txBody>
          <a:bodyPr wrap="square">
            <a:spAutoFit/>
          </a:bodyPr>
          <a:lstStyle/>
          <a:p>
            <a:r>
              <a:rPr lang="en-US" dirty="0">
                <a:latin typeface="Arial" pitchFamily="34" charset="0"/>
                <a:cs typeface="Arial" pitchFamily="34" charset="0"/>
              </a:rPr>
              <a:t>Perfusion technology has a wide range of applications since it is an essential job function that cannot be easily replaced. A </a:t>
            </a:r>
            <a:r>
              <a:rPr lang="en-US" dirty="0" err="1">
                <a:latin typeface="Arial" pitchFamily="34" charset="0"/>
                <a:cs typeface="Arial" pitchFamily="34" charset="0"/>
              </a:rPr>
              <a:t>perfusionist</a:t>
            </a:r>
            <a:r>
              <a:rPr lang="en-US" dirty="0">
                <a:latin typeface="Arial" pitchFamily="34" charset="0"/>
                <a:cs typeface="Arial" pitchFamily="34" charset="0"/>
              </a:rPr>
              <a:t> is required by every surgical team to control the technical elements of the medical equipment so that the physicians and </a:t>
            </a:r>
            <a:r>
              <a:rPr lang="en-US" b="1" dirty="0">
                <a:latin typeface="Arial" pitchFamily="34" charset="0"/>
                <a:cs typeface="Arial" pitchFamily="34" charset="0"/>
                <a:hlinkClick r:id="rId2"/>
              </a:rPr>
              <a:t>nurses </a:t>
            </a:r>
            <a:r>
              <a:rPr lang="en-US" dirty="0">
                <a:latin typeface="Arial" pitchFamily="34" charset="0"/>
                <a:cs typeface="Arial" pitchFamily="34" charset="0"/>
              </a:rPr>
              <a:t>may concentrate on their duties.</a:t>
            </a:r>
          </a:p>
          <a:p>
            <a:r>
              <a:rPr lang="en-US" dirty="0">
                <a:latin typeface="Arial" pitchFamily="34" charset="0"/>
                <a:cs typeface="Arial" pitchFamily="34" charset="0"/>
              </a:rPr>
              <a:t>After finishing a B.Sc. in perfusion technology, students might pursue further studies in the field. Candidates with a master’s degree and </a:t>
            </a:r>
            <a:r>
              <a:rPr lang="en-US" dirty="0" err="1">
                <a:latin typeface="Arial" pitchFamily="34" charset="0"/>
                <a:cs typeface="Arial" pitchFamily="34" charset="0"/>
              </a:rPr>
              <a:t>speciality</a:t>
            </a:r>
            <a:r>
              <a:rPr lang="en-US" dirty="0">
                <a:latin typeface="Arial" pitchFamily="34" charset="0"/>
                <a:cs typeface="Arial" pitchFamily="34" charset="0"/>
              </a:rPr>
              <a:t> will have a greater chance of landing a job and will have an advantage over the competition. These </a:t>
            </a:r>
            <a:r>
              <a:rPr lang="en-US" dirty="0" err="1">
                <a:latin typeface="Arial" pitchFamily="34" charset="0"/>
                <a:cs typeface="Arial" pitchFamily="34" charset="0"/>
              </a:rPr>
              <a:t>perfusionists</a:t>
            </a:r>
            <a:r>
              <a:rPr lang="en-US" dirty="0">
                <a:latin typeface="Arial" pitchFamily="34" charset="0"/>
                <a:cs typeface="Arial" pitchFamily="34" charset="0"/>
              </a:rPr>
              <a:t> and technicians are in charge of the surgery’s heart and lungs apparatus and equipment.</a:t>
            </a:r>
          </a:p>
          <a:p>
            <a:r>
              <a:rPr lang="en-US" dirty="0">
                <a:latin typeface="Arial" pitchFamily="34" charset="0"/>
                <a:cs typeface="Arial" pitchFamily="34" charset="0"/>
              </a:rPr>
              <a:t>You can also pursue an </a:t>
            </a:r>
            <a:r>
              <a:rPr lang="en-US" b="1" dirty="0">
                <a:latin typeface="Arial" pitchFamily="34" charset="0"/>
                <a:cs typeface="Arial" pitchFamily="34" charset="0"/>
                <a:hlinkClick r:id="rId3"/>
              </a:rPr>
              <a:t>MSc </a:t>
            </a:r>
            <a:r>
              <a:rPr lang="en-US" dirty="0">
                <a:latin typeface="Arial" pitchFamily="34" charset="0"/>
                <a:cs typeface="Arial" pitchFamily="34" charset="0"/>
              </a:rPr>
              <a:t>in Cardiac Perfusion Technology, which can open up numerous doors for you in the future</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r>
              <a:rPr lang="en-US" dirty="0">
                <a:latin typeface="Arial" pitchFamily="34" charset="0"/>
                <a:cs typeface="Arial" pitchFamily="34" charset="0"/>
              </a:rPr>
              <a:t>These technicians and </a:t>
            </a:r>
            <a:r>
              <a:rPr lang="en-US" dirty="0" err="1">
                <a:latin typeface="Arial" pitchFamily="34" charset="0"/>
                <a:cs typeface="Arial" pitchFamily="34" charset="0"/>
              </a:rPr>
              <a:t>perfusionists</a:t>
            </a:r>
            <a:r>
              <a:rPr lang="en-US" dirty="0">
                <a:latin typeface="Arial" pitchFamily="34" charset="0"/>
                <a:cs typeface="Arial" pitchFamily="34" charset="0"/>
              </a:rPr>
              <a:t> run the surgical machinery for the heart and lungs. Additionally, they control blood vessel conditions.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177975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848600" cy="6001643"/>
          </a:xfrm>
          <a:prstGeom prst="rect">
            <a:avLst/>
          </a:prstGeom>
        </p:spPr>
        <p:txBody>
          <a:bodyPr wrap="square">
            <a:spAutoFit/>
          </a:bodyPr>
          <a:lstStyle/>
          <a:p>
            <a:pPr algn="just"/>
            <a:r>
              <a:rPr lang="en-IN" sz="2400" b="1" dirty="0" smtClean="0">
                <a:solidFill>
                  <a:srgbClr val="FF0000"/>
                </a:solidFill>
                <a:latin typeface="Arial" panose="020B0604020202020204" pitchFamily="34" charset="0"/>
                <a:cs typeface="Arial" panose="020B0604020202020204" pitchFamily="34" charset="0"/>
              </a:rPr>
              <a:t>                                   </a:t>
            </a:r>
            <a:r>
              <a:rPr lang="en-IN" sz="2400" b="1" dirty="0" smtClean="0">
                <a:solidFill>
                  <a:srgbClr val="000099"/>
                </a:solidFill>
                <a:latin typeface="Arial" panose="020B0604020202020204" pitchFamily="34" charset="0"/>
                <a:cs typeface="Arial" panose="020B0604020202020204" pitchFamily="34" charset="0"/>
              </a:rPr>
              <a:t>Certification</a:t>
            </a:r>
            <a:r>
              <a:rPr lang="en-IN" sz="2400" b="1" dirty="0" smtClean="0">
                <a:solidFill>
                  <a:prstClr val="black"/>
                </a:solidFill>
                <a:latin typeface="Arial" panose="020B0604020202020204" pitchFamily="34" charset="0"/>
                <a:cs typeface="Arial" panose="020B0604020202020204" pitchFamily="34" charset="0"/>
              </a:rPr>
              <a:t> </a:t>
            </a:r>
            <a:endParaRPr lang="en-IN" sz="2400" b="1" dirty="0">
              <a:solidFill>
                <a:prstClr val="black"/>
              </a:solidFill>
              <a:latin typeface="Arial" panose="020B0604020202020204" pitchFamily="34" charset="0"/>
              <a:cs typeface="Arial" panose="020B0604020202020204" pitchFamily="34" charset="0"/>
            </a:endParaRPr>
          </a:p>
          <a:p>
            <a:pPr algn="just"/>
            <a:endParaRPr lang="en-IN" sz="2400" b="1" dirty="0">
              <a:solidFill>
                <a:srgbClr val="FF0000"/>
              </a:solidFill>
              <a:latin typeface="Arial" panose="020B0604020202020204" pitchFamily="34" charset="0"/>
              <a:cs typeface="Arial" panose="020B0604020202020204" pitchFamily="34" charset="0"/>
            </a:endParaRPr>
          </a:p>
          <a:p>
            <a:pPr algn="ctr"/>
            <a:r>
              <a:rPr lang="en-IN" sz="2400" b="1" u="sng" dirty="0">
                <a:solidFill>
                  <a:srgbClr val="FF0000"/>
                </a:solidFill>
                <a:latin typeface="Arial" panose="020B0604020202020204" pitchFamily="34" charset="0"/>
                <a:cs typeface="Arial" panose="020B0604020202020204" pitchFamily="34" charset="0"/>
              </a:rPr>
              <a:t>“BSc Paramedical Technology (Perfusion Technician)”</a:t>
            </a:r>
            <a:endParaRPr lang="en-IN" sz="2400" b="1" u="sng" dirty="0">
              <a:solidFill>
                <a:srgbClr val="FF0000"/>
              </a:solidFill>
              <a:latin typeface="Arial" panose="020B0604020202020204" pitchFamily="34" charset="0"/>
              <a:cs typeface="Arial" panose="020B0604020202020204" pitchFamily="34" charset="0"/>
            </a:endParaRPr>
          </a:p>
          <a:p>
            <a:endParaRPr lang="en-US" sz="2400" b="1" dirty="0">
              <a:solidFill>
                <a:srgbClr val="FF0000"/>
              </a:solidFill>
              <a:latin typeface="Arial" panose="020B0604020202020204" pitchFamily="34" charset="0"/>
              <a:cs typeface="Arial" panose="020B0604020202020204" pitchFamily="34" charset="0"/>
            </a:endParaRPr>
          </a:p>
          <a:p>
            <a:pPr algn="ctr"/>
            <a:r>
              <a:rPr lang="en-IN" sz="2400" b="1" dirty="0">
                <a:solidFill>
                  <a:prstClr val="black"/>
                </a:solidFill>
                <a:latin typeface="Arial" panose="020B0604020202020204" pitchFamily="34" charset="0"/>
                <a:cs typeface="Arial" panose="020B0604020202020204" pitchFamily="34" charset="0"/>
              </a:rPr>
              <a:t> </a:t>
            </a:r>
            <a:r>
              <a:rPr lang="en-IN" sz="2400" b="1" u="sng" dirty="0">
                <a:solidFill>
                  <a:srgbClr val="000099"/>
                </a:solidFill>
                <a:latin typeface="Arial" panose="020B0604020202020204" pitchFamily="34" charset="0"/>
                <a:cs typeface="Arial" panose="020B0604020202020204" pitchFamily="34" charset="0"/>
              </a:rPr>
              <a:t>Employment </a:t>
            </a:r>
            <a:endParaRPr lang="en-IN" sz="2400" b="1" dirty="0">
              <a:solidFill>
                <a:srgbClr val="000099"/>
              </a:solidFill>
              <a:latin typeface="Arial" panose="020B0604020202020204" pitchFamily="34" charset="0"/>
              <a:cs typeface="Arial" panose="020B0604020202020204" pitchFamily="34" charset="0"/>
            </a:endParaRPr>
          </a:p>
          <a:p>
            <a:endParaRPr lang="en-IN" sz="2400" b="1" dirty="0">
              <a:solidFill>
                <a:prstClr val="black"/>
              </a:solidFill>
              <a:latin typeface="Arial" panose="020B0604020202020204" pitchFamily="34" charset="0"/>
              <a:cs typeface="Arial" panose="020B0604020202020204" pitchFamily="34" charset="0"/>
            </a:endParaRPr>
          </a:p>
          <a:p>
            <a:r>
              <a:rPr lang="en-IN" sz="2400" b="1" dirty="0">
                <a:solidFill>
                  <a:prstClr val="black"/>
                </a:solidFill>
                <a:latin typeface="Arial" panose="020B0604020202020204" pitchFamily="34" charset="0"/>
                <a:cs typeface="Arial" panose="020B0604020202020204" pitchFamily="34" charset="0"/>
              </a:rPr>
              <a:t>Hospitals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Super </a:t>
            </a:r>
            <a:r>
              <a:rPr lang="en-IN" sz="2400" b="1" dirty="0">
                <a:solidFill>
                  <a:prstClr val="black"/>
                </a:solidFill>
                <a:latin typeface="Arial" panose="020B0604020202020204" pitchFamily="34" charset="0"/>
                <a:cs typeface="Arial" panose="020B0604020202020204" pitchFamily="34" charset="0"/>
              </a:rPr>
              <a:t>speciality Hospitals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a:solidFill>
                  <a:prstClr val="black"/>
                </a:solidFill>
                <a:latin typeface="Arial" panose="020B0604020202020204" pitchFamily="34" charset="0"/>
                <a:cs typeface="Arial" panose="020B0604020202020204" pitchFamily="34" charset="0"/>
              </a:rPr>
              <a:t>Private </a:t>
            </a:r>
            <a:r>
              <a:rPr lang="en-IN" sz="2400" b="1" dirty="0" smtClean="0">
                <a:solidFill>
                  <a:prstClr val="black"/>
                </a:solidFill>
                <a:latin typeface="Arial" panose="020B0604020202020204" pitchFamily="34" charset="0"/>
                <a:cs typeface="Arial" panose="020B0604020202020204" pitchFamily="34" charset="0"/>
              </a:rPr>
              <a:t>Clinics</a:t>
            </a:r>
          </a:p>
          <a:p>
            <a:endParaRPr lang="en-IN" sz="2400" b="1" dirty="0">
              <a:solidFill>
                <a:prstClr val="black"/>
              </a:solidFill>
              <a:latin typeface="Arial" panose="020B0604020202020204" pitchFamily="34" charset="0"/>
              <a:cs typeface="Arial" panose="020B0604020202020204" pitchFamily="34" charset="0"/>
            </a:endParaRPr>
          </a:p>
          <a:p>
            <a:r>
              <a:rPr lang="en-IN" sz="2400" b="1" dirty="0" smtClean="0">
                <a:solidFill>
                  <a:prstClr val="black"/>
                </a:solidFill>
                <a:latin typeface="Arial" panose="020B0604020202020204" pitchFamily="34" charset="0"/>
                <a:cs typeface="Arial" panose="020B0604020202020204" pitchFamily="34" charset="0"/>
              </a:rPr>
              <a:t>Companies</a:t>
            </a:r>
            <a:endParaRPr lang="en-IN" sz="2400" b="1" dirty="0">
              <a:solidFill>
                <a:prstClr val="black"/>
              </a:solidFill>
              <a:latin typeface="Arial" panose="020B0604020202020204" pitchFamily="34" charset="0"/>
              <a:cs typeface="Arial" panose="020B0604020202020204" pitchFamily="34" charset="0"/>
            </a:endParaRPr>
          </a:p>
          <a:p>
            <a:endParaRPr lang="en-IN" sz="2400" b="1" dirty="0">
              <a:solidFill>
                <a:prstClr val="black"/>
              </a:solidFill>
              <a:latin typeface="Arial" panose="020B0604020202020204" pitchFamily="34" charset="0"/>
              <a:cs typeface="Arial" panose="020B0604020202020204" pitchFamily="34" charset="0"/>
            </a:endParaRPr>
          </a:p>
          <a:p>
            <a:r>
              <a:rPr lang="en-IN" sz="2400" b="1" dirty="0">
                <a:solidFill>
                  <a:prstClr val="black"/>
                </a:solidFill>
                <a:latin typeface="Arial" panose="020B0604020202020204" pitchFamily="34" charset="0"/>
                <a:cs typeface="Arial" panose="020B0604020202020204" pitchFamily="34" charset="0"/>
              </a:rPr>
              <a:t>Government jobs</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411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a:solidFill>
                  <a:srgbClr val="000099"/>
                </a:solidFill>
                <a:latin typeface="Arial" panose="020B0604020202020204" pitchFamily="34" charset="0"/>
                <a:cs typeface="Arial" panose="020B0604020202020204" pitchFamily="34" charset="0"/>
              </a:rPr>
              <a:t>BSc </a:t>
            </a:r>
            <a:endParaRPr lang="en-US" sz="6600" dirty="0" smtClean="0">
              <a:solidFill>
                <a:srgbClr val="000099"/>
              </a:solidFill>
              <a:latin typeface="Arial" panose="020B0604020202020204" pitchFamily="34" charset="0"/>
              <a:cs typeface="Arial" panose="020B0604020202020204" pitchFamily="34" charset="0"/>
            </a:endParaRPr>
          </a:p>
          <a:p>
            <a:pPr marL="0" indent="0" algn="ctr">
              <a:buNone/>
            </a:pPr>
            <a:r>
              <a:rPr lang="en-US" sz="6600" dirty="0" smtClean="0">
                <a:solidFill>
                  <a:srgbClr val="000099"/>
                </a:solidFill>
                <a:latin typeface="Arial" panose="020B0604020202020204" pitchFamily="34" charset="0"/>
                <a:cs typeface="Arial" panose="020B0604020202020204" pitchFamily="34" charset="0"/>
              </a:rPr>
              <a:t>(</a:t>
            </a:r>
            <a:r>
              <a:rPr lang="en-US" sz="6600" dirty="0">
                <a:solidFill>
                  <a:srgbClr val="000099"/>
                </a:solidFill>
                <a:latin typeface="Arial" panose="020B0604020202020204" pitchFamily="34" charset="0"/>
                <a:cs typeface="Arial" panose="020B0604020202020204" pitchFamily="34" charset="0"/>
              </a:rPr>
              <a:t>Respiratory Therapy)</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091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panose="020B0604020202020204" pitchFamily="34" charset="0"/>
                <a:cs typeface="Arial" panose="020B0604020202020204" pitchFamily="34" charset="0"/>
              </a:rPr>
              <a:t>BSc </a:t>
            </a:r>
            <a:r>
              <a:rPr lang="en-US" dirty="0" smtClean="0">
                <a:solidFill>
                  <a:srgbClr val="FF0000"/>
                </a:solidFill>
                <a:latin typeface="Arial" panose="020B0604020202020204" pitchFamily="34" charset="0"/>
                <a:cs typeface="Arial" panose="020B0604020202020204" pitchFamily="34" charset="0"/>
              </a:rPr>
              <a:t>(</a:t>
            </a:r>
            <a:r>
              <a:rPr lang="en-US" dirty="0" smtClean="0">
                <a:solidFill>
                  <a:srgbClr val="FF0000"/>
                </a:solidFill>
                <a:latin typeface="Arial" panose="020B0604020202020204" pitchFamily="34" charset="0"/>
                <a:cs typeface="Arial" panose="020B0604020202020204" pitchFamily="34" charset="0"/>
              </a:rPr>
              <a:t>Respiratory Therapy)</a:t>
            </a:r>
            <a:endParaRPr lang="en-US" dirty="0">
              <a:solidFill>
                <a:srgbClr val="FF0000"/>
              </a:solidFill>
              <a:latin typeface="Arial" panose="020B0604020202020204" pitchFamily="34" charset="0"/>
              <a:cs typeface="Arial" panose="020B0604020202020204"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228600" y="914400"/>
            <a:ext cx="2590800" cy="5334000"/>
          </a:xfrm>
        </p:spPr>
        <p:txBody>
          <a:bodyPr>
            <a:normAutofit/>
          </a:bodyPr>
          <a:lstStyle/>
          <a:p>
            <a:pPr algn="ctr"/>
            <a:r>
              <a:rPr lang="en-US" b="1" dirty="0" smtClean="0">
                <a:solidFill>
                  <a:schemeClr val="tx1"/>
                </a:solidFill>
                <a:latin typeface="Arial" panose="020B0604020202020204" pitchFamily="34" charset="0"/>
                <a:cs typeface="Arial" panose="020B0604020202020204" pitchFamily="34" charset="0"/>
              </a:rPr>
              <a:t>Respiratory </a:t>
            </a:r>
            <a:r>
              <a:rPr lang="en-US" b="1" dirty="0">
                <a:solidFill>
                  <a:schemeClr val="tx1"/>
                </a:solidFill>
                <a:latin typeface="Arial" panose="020B0604020202020204" pitchFamily="34" charset="0"/>
                <a:cs typeface="Arial" panose="020B0604020202020204" pitchFamily="34" charset="0"/>
              </a:rPr>
              <a:t>Therapy </a:t>
            </a:r>
            <a:r>
              <a:rPr lang="en-US" b="1" dirty="0" smtClean="0">
                <a:solidFill>
                  <a:schemeClr val="tx1"/>
                </a:solidFill>
                <a:latin typeface="Arial" panose="020B0604020202020204" pitchFamily="34" charset="0"/>
                <a:cs typeface="Arial" panose="020B0604020202020204" pitchFamily="34" charset="0"/>
              </a:rPr>
              <a:t> is </a:t>
            </a:r>
            <a:r>
              <a:rPr lang="en-US" b="1" dirty="0">
                <a:solidFill>
                  <a:schemeClr val="tx1"/>
                </a:solidFill>
                <a:latin typeface="Arial" panose="020B0604020202020204" pitchFamily="34" charset="0"/>
                <a:cs typeface="Arial" panose="020B0604020202020204" pitchFamily="34" charset="0"/>
              </a:rPr>
              <a:t>devoted to the scientific application of technology in order to assist in the diagnosis, treatment, management and care of patients with cardiopulmonary and associated diseases</a:t>
            </a:r>
            <a:r>
              <a:rPr lang="en-US" b="1" dirty="0" smtClean="0">
                <a:solidFill>
                  <a:schemeClr val="tx1"/>
                </a:solidFill>
                <a:latin typeface="Arial" panose="020B0604020202020204" pitchFamily="34" charset="0"/>
                <a:cs typeface="Arial" panose="020B0604020202020204" pitchFamily="34" charset="0"/>
              </a:rPr>
              <a:t>.</a:t>
            </a:r>
          </a:p>
          <a:p>
            <a:pPr algn="ctr"/>
            <a:r>
              <a:rPr lang="en-US" b="1" dirty="0">
                <a:solidFill>
                  <a:schemeClr val="tx1"/>
                </a:solidFill>
                <a:latin typeface="Arial" panose="020B0604020202020204" pitchFamily="34" charset="0"/>
                <a:cs typeface="Arial" panose="020B0604020202020204" pitchFamily="34" charset="0"/>
              </a:rPr>
              <a:t>To be precise, it deals with cardiopulmonary problems. The respiratory system is prone to diseases and conditions such as – trauma, bronchitis, asthma, pneumonia </a:t>
            </a:r>
            <a:r>
              <a:rPr lang="en-US" b="1" dirty="0" err="1">
                <a:solidFill>
                  <a:schemeClr val="tx1"/>
                </a:solidFill>
                <a:latin typeface="Arial" panose="020B0604020202020204" pitchFamily="34" charset="0"/>
                <a:cs typeface="Arial" panose="020B0604020202020204" pitchFamily="34" charset="0"/>
              </a:rPr>
              <a:t>etc</a:t>
            </a:r>
            <a:endParaRPr lang="en-US" b="1" dirty="0">
              <a:solidFill>
                <a:schemeClr val="tx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58896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013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133600" cy="381000"/>
          </a:xfrm>
        </p:spPr>
        <p:txBody>
          <a:bodyPr/>
          <a:lstStyle/>
          <a:p>
            <a:pPr algn="ctr"/>
            <a:r>
              <a:rPr lang="en-US" sz="1600" u="sng" dirty="0">
                <a:solidFill>
                  <a:srgbClr val="FF0000"/>
                </a:solidFill>
                <a:latin typeface="Arial" panose="020B0604020202020204" pitchFamily="34" charset="0"/>
                <a:cs typeface="Arial" panose="020B0604020202020204" pitchFamily="34" charset="0"/>
              </a:rPr>
              <a:t>What do we </a:t>
            </a:r>
            <a:r>
              <a:rPr lang="en-US" sz="1600" u="sng" dirty="0" smtClean="0">
                <a:solidFill>
                  <a:srgbClr val="FF0000"/>
                </a:solidFill>
                <a:latin typeface="Arial" panose="020B0604020202020204" pitchFamily="34" charset="0"/>
                <a:cs typeface="Arial" panose="020B0604020202020204" pitchFamily="34" charset="0"/>
              </a:rPr>
              <a:t>learn?</a:t>
            </a:r>
            <a:endParaRPr lang="en-US" sz="1600" dirty="0">
              <a:solidFill>
                <a:srgbClr val="FF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381000" y="1295400"/>
            <a:ext cx="2362200" cy="4678363"/>
          </a:xfrm>
        </p:spPr>
        <p:txBody>
          <a:bodyPr>
            <a:noAutofit/>
          </a:bodyPr>
          <a:lstStyle/>
          <a:p>
            <a:pPr lvl="0"/>
            <a:r>
              <a:rPr lang="en-IN" sz="1800" dirty="0" smtClean="0">
                <a:solidFill>
                  <a:schemeClr val="tx1"/>
                </a:solidFill>
                <a:latin typeface="Arial" panose="020B0604020202020204" pitchFamily="34" charset="0"/>
                <a:cs typeface="Arial" panose="020B0604020202020204" pitchFamily="34" charset="0"/>
              </a:rPr>
              <a:t>Basic </a:t>
            </a:r>
            <a:r>
              <a:rPr lang="en-IN" sz="1800" dirty="0">
                <a:solidFill>
                  <a:schemeClr val="tx1"/>
                </a:solidFill>
                <a:latin typeface="Arial" panose="020B0604020202020204" pitchFamily="34" charset="0"/>
                <a:cs typeface="Arial" panose="020B0604020202020204" pitchFamily="34" charset="0"/>
              </a:rPr>
              <a:t>Sciences including Anatomy and functions of respiratory and cardiovascular systems.</a:t>
            </a:r>
            <a:endParaRPr lang="en-US" sz="1800" dirty="0">
              <a:solidFill>
                <a:schemeClr val="tx1"/>
              </a:solidFill>
              <a:latin typeface="Arial" panose="020B0604020202020204" pitchFamily="34" charset="0"/>
              <a:cs typeface="Arial" panose="020B0604020202020204" pitchFamily="34" charset="0"/>
            </a:endParaRPr>
          </a:p>
          <a:p>
            <a:pPr lvl="0"/>
            <a:r>
              <a:rPr lang="en-IN" sz="1800" dirty="0" smtClean="0">
                <a:solidFill>
                  <a:schemeClr val="tx1"/>
                </a:solidFill>
                <a:latin typeface="Arial" panose="020B0604020202020204" pitchFamily="34" charset="0"/>
                <a:cs typeface="Arial" panose="020B0604020202020204" pitchFamily="34" charset="0"/>
              </a:rPr>
              <a:t>Clinical </a:t>
            </a:r>
            <a:r>
              <a:rPr lang="en-IN" sz="1800" dirty="0">
                <a:solidFill>
                  <a:schemeClr val="tx1"/>
                </a:solidFill>
                <a:latin typeface="Arial" panose="020B0604020202020204" pitchFamily="34" charset="0"/>
                <a:cs typeface="Arial" panose="020B0604020202020204" pitchFamily="34" charset="0"/>
              </a:rPr>
              <a:t>aspects of respiratory diseases and the need and rationale for Oxygen therapy.</a:t>
            </a:r>
            <a:endParaRPr lang="en-US" sz="1800" dirty="0">
              <a:solidFill>
                <a:schemeClr val="tx1"/>
              </a:solidFill>
              <a:latin typeface="Arial" panose="020B0604020202020204" pitchFamily="34" charset="0"/>
              <a:cs typeface="Arial" panose="020B0604020202020204" pitchFamily="34" charset="0"/>
            </a:endParaRPr>
          </a:p>
          <a:p>
            <a:pPr lvl="0"/>
            <a:r>
              <a:rPr lang="en-IN" sz="1800" dirty="0">
                <a:solidFill>
                  <a:schemeClr val="tx1"/>
                </a:solidFill>
                <a:latin typeface="Arial" panose="020B0604020202020204" pitchFamily="34" charset="0"/>
                <a:cs typeface="Arial" panose="020B0604020202020204" pitchFamily="34" charset="0"/>
              </a:rPr>
              <a:t>Introduction to assisted Ventilation and Airway management in various conditions and ages.</a:t>
            </a:r>
            <a:endParaRPr lang="en-US" sz="1800" dirty="0">
              <a:solidFill>
                <a:schemeClr val="tx1"/>
              </a:solidFill>
              <a:latin typeface="Arial" panose="020B0604020202020204" pitchFamily="34" charset="0"/>
              <a:cs typeface="Arial" panose="020B0604020202020204" pitchFamily="34" charset="0"/>
            </a:endParaRPr>
          </a:p>
          <a:p>
            <a:endParaRPr lang="en-US" sz="1800" dirty="0">
              <a:solidFill>
                <a:srgbClr val="00B050"/>
              </a:solidFill>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67459" y="1447800"/>
            <a:ext cx="595228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401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1143000"/>
          </a:xfrm>
        </p:spPr>
        <p:txBody>
          <a:bodyPr>
            <a:normAutofit/>
          </a:bodyPr>
          <a:lstStyle/>
          <a:p>
            <a:r>
              <a:rPr lang="en-US" b="1" u="sng" dirty="0">
                <a:solidFill>
                  <a:srgbClr val="FF0000"/>
                </a:solidFill>
                <a:latin typeface="Arial" pitchFamily="34" charset="0"/>
                <a:cs typeface="Arial" pitchFamily="34" charset="0"/>
              </a:rPr>
              <a:t>Uses of </a:t>
            </a:r>
            <a:r>
              <a:rPr lang="en-US" b="1" u="sng" dirty="0" smtClean="0">
                <a:solidFill>
                  <a:srgbClr val="FF0000"/>
                </a:solidFill>
                <a:latin typeface="Arial" pitchFamily="34" charset="0"/>
                <a:cs typeface="Arial" pitchFamily="34" charset="0"/>
              </a:rPr>
              <a:t>Respiratory Care Technology </a:t>
            </a:r>
            <a:r>
              <a:rPr lang="en-US" b="1" dirty="0" smtClean="0">
                <a:solidFill>
                  <a:srgbClr val="FF0000"/>
                </a:solidFill>
                <a:latin typeface="Arial" panose="020B0604020202020204" pitchFamily="34" charset="0"/>
                <a:cs typeface="Arial" panose="020B0604020202020204" pitchFamily="34" charset="0"/>
              </a:rPr>
              <a:t>(</a:t>
            </a:r>
            <a:r>
              <a:rPr lang="en-US" b="1" dirty="0">
                <a:solidFill>
                  <a:srgbClr val="FF0000"/>
                </a:solidFill>
                <a:latin typeface="Arial" panose="020B0604020202020204" pitchFamily="34" charset="0"/>
                <a:cs typeface="Arial" panose="020B0604020202020204" pitchFamily="34" charset="0"/>
              </a:rPr>
              <a:t>Respiratory Therapy)</a:t>
            </a:r>
          </a:p>
        </p:txBody>
      </p:sp>
      <p:sp>
        <p:nvSpPr>
          <p:cNvPr id="3" name="Rectangle 2"/>
          <p:cNvSpPr/>
          <p:nvPr/>
        </p:nvSpPr>
        <p:spPr>
          <a:xfrm>
            <a:off x="457200" y="1447800"/>
            <a:ext cx="8229600" cy="4524315"/>
          </a:xfrm>
          <a:prstGeom prst="rect">
            <a:avLst/>
          </a:prstGeom>
        </p:spPr>
        <p:txBody>
          <a:bodyPr wrap="square">
            <a:spAutoFit/>
          </a:bodyPr>
          <a:lstStyle/>
          <a:p>
            <a:endParaRPr lang="en-US" sz="2400"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Respiratory</a:t>
            </a:r>
            <a:r>
              <a:rPr lang="en-US" sz="2400" dirty="0">
                <a:latin typeface="Arial" panose="020B0604020202020204" pitchFamily="34" charset="0"/>
                <a:cs typeface="Arial" panose="020B0604020202020204" pitchFamily="34" charset="0"/>
              </a:rPr>
              <a:t> therapists help people who suffer from chronic </a:t>
            </a:r>
            <a:r>
              <a:rPr lang="en-US" sz="2400" b="1" dirty="0">
                <a:latin typeface="Arial" panose="020B0604020202020204" pitchFamily="34" charset="0"/>
                <a:cs typeface="Arial" panose="020B0604020202020204" pitchFamily="34" charset="0"/>
              </a:rPr>
              <a:t>respiratory</a:t>
            </a:r>
            <a:r>
              <a:rPr lang="en-US" sz="2400" dirty="0">
                <a:latin typeface="Arial" panose="020B0604020202020204" pitchFamily="34" charset="0"/>
                <a:cs typeface="Arial" panose="020B0604020202020204" pitchFamily="34" charset="0"/>
              </a:rPr>
              <a:t> diseases like asthma, bronchitis and emphysema. ... They also provide emergency </a:t>
            </a:r>
            <a:r>
              <a:rPr lang="en-US" sz="2400" b="1" dirty="0">
                <a:latin typeface="Arial" panose="020B0604020202020204" pitchFamily="34" charset="0"/>
                <a:cs typeface="Arial" panose="020B0604020202020204" pitchFamily="34" charset="0"/>
              </a:rPr>
              <a:t>care</a:t>
            </a:r>
            <a:r>
              <a:rPr lang="en-US" sz="2400" dirty="0">
                <a:latin typeface="Arial" panose="020B0604020202020204" pitchFamily="34" charset="0"/>
                <a:cs typeface="Arial" panose="020B0604020202020204" pitchFamily="34" charset="0"/>
              </a:rPr>
              <a:t> to patients suffering from heart attacks, drowning or shock</a:t>
            </a:r>
            <a:r>
              <a:rPr lang="en-US" sz="2400" dirty="0" smtClean="0">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would involve managing patients on ventilators and artificial airway devices, and assessing the blood-oxygen level of patients. Just a few of the responsibilities of </a:t>
            </a:r>
            <a:r>
              <a:rPr lang="en-US" sz="2400" b="1" dirty="0">
                <a:latin typeface="Arial" panose="020B0604020202020204" pitchFamily="34" charset="0"/>
                <a:cs typeface="Arial" panose="020B0604020202020204" pitchFamily="34" charset="0"/>
              </a:rPr>
              <a:t>respiratory therapists</a:t>
            </a:r>
            <a:r>
              <a:rPr lang="en-US" sz="2400" dirty="0">
                <a:latin typeface="Arial" panose="020B0604020202020204" pitchFamily="34" charset="0"/>
                <a:cs typeface="Arial" panose="020B0604020202020204" pitchFamily="34" charset="0"/>
              </a:rPr>
              <a:t> include: Managing life support mechanical ventilation systems. Administering aerosol-based medications.</a:t>
            </a:r>
          </a:p>
        </p:txBody>
      </p:sp>
    </p:spTree>
    <p:extLst>
      <p:ext uri="{BB962C8B-B14F-4D97-AF65-F5344CB8AC3E}">
        <p14:creationId xmlns:p14="http://schemas.microsoft.com/office/powerpoint/2010/main" val="2510725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447800"/>
            <a:ext cx="8503920" cy="4572000"/>
          </a:xfrm>
        </p:spPr>
        <p:txBody>
          <a:bodyPr>
            <a:normAutofit/>
          </a:bodyPr>
          <a:lstStyle/>
          <a:p>
            <a:pPr marL="0" indent="0" algn="ctr">
              <a:buNone/>
            </a:pPr>
            <a:r>
              <a:rPr lang="en-US" sz="6600" dirty="0" smtClean="0">
                <a:solidFill>
                  <a:srgbClr val="000099"/>
                </a:solidFill>
                <a:latin typeface="Arial" panose="020B0604020202020204" pitchFamily="34" charset="0"/>
                <a:cs typeface="Arial" panose="020B0604020202020204" pitchFamily="34" charset="0"/>
              </a:rPr>
              <a:t>BSc </a:t>
            </a:r>
            <a:r>
              <a:rPr lang="en-US" sz="6600" dirty="0" smtClean="0">
                <a:solidFill>
                  <a:srgbClr val="000099"/>
                </a:solidFill>
                <a:latin typeface="Arial" panose="020B0604020202020204" pitchFamily="34" charset="0"/>
                <a:cs typeface="Arial" panose="020B0604020202020204" pitchFamily="34" charset="0"/>
              </a:rPr>
              <a:t>Paramedical Technology (Radiographic Technician)</a:t>
            </a:r>
            <a:endParaRPr lang="en-US" sz="66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33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latin typeface="Arial" panose="020B0604020202020204" pitchFamily="34" charset="0"/>
                <a:cs typeface="Arial" panose="020B0604020202020204" pitchFamily="34" charset="0"/>
              </a:rPr>
              <a:t>Major Areas of </a:t>
            </a:r>
            <a:r>
              <a:rPr lang="en-US" b="1" u="sng" dirty="0" smtClean="0">
                <a:solidFill>
                  <a:srgbClr val="FF0000"/>
                </a:solidFill>
                <a:latin typeface="Arial" panose="020B0604020202020204" pitchFamily="34" charset="0"/>
                <a:cs typeface="Arial" panose="020B0604020202020204" pitchFamily="34" charset="0"/>
              </a:rPr>
              <a:t>Training</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1524000"/>
            <a:ext cx="7924800" cy="4493538"/>
          </a:xfrm>
          <a:prstGeom prst="rect">
            <a:avLst/>
          </a:prstGeom>
        </p:spPr>
        <p:txBody>
          <a:bodyPr wrap="square">
            <a:spAutoFit/>
          </a:bodyPr>
          <a:lstStyle/>
          <a:p>
            <a:pPr marL="285750" lvl="0" indent="-285750">
              <a:buFont typeface="Arial" pitchFamily="34" charset="0"/>
              <a:buChar char="•"/>
            </a:pPr>
            <a:r>
              <a:rPr lang="en-IN" sz="2200" b="1" dirty="0">
                <a:latin typeface="Arial" panose="020B0604020202020204" pitchFamily="34" charset="0"/>
                <a:cs typeface="Arial" panose="020B0604020202020204" pitchFamily="34" charset="0"/>
              </a:rPr>
              <a:t>Assessment of respiratory and cardiovascular system</a:t>
            </a:r>
            <a:endParaRPr lang="en-US" sz="2200" b="1" dirty="0">
              <a:latin typeface="Arial" panose="020B0604020202020204" pitchFamily="34" charset="0"/>
              <a:cs typeface="Arial" panose="020B0604020202020204" pitchFamily="34" charset="0"/>
            </a:endParaRPr>
          </a:p>
          <a:p>
            <a:pPr marL="285750" lvl="0" indent="-285750">
              <a:buFont typeface="Arial" pitchFamily="34" charset="0"/>
              <a:buChar char="•"/>
            </a:pPr>
            <a:r>
              <a:rPr lang="en-US" sz="2200" b="1" dirty="0" smtClean="0">
                <a:solidFill>
                  <a:srgbClr val="000099"/>
                </a:solidFill>
                <a:latin typeface="Arial" panose="020B0604020202020204" pitchFamily="34" charset="0"/>
                <a:cs typeface="Arial" panose="020B0604020202020204" pitchFamily="34" charset="0"/>
              </a:rPr>
              <a:t>Symptomatology </a:t>
            </a:r>
            <a:r>
              <a:rPr lang="en-US" sz="2200" b="1" dirty="0">
                <a:solidFill>
                  <a:srgbClr val="000099"/>
                </a:solidFill>
                <a:latin typeface="Arial" panose="020B0604020202020204" pitchFamily="34" charset="0"/>
                <a:cs typeface="Arial" panose="020B0604020202020204" pitchFamily="34" charset="0"/>
              </a:rPr>
              <a:t>and signs of Respiratory diseases</a:t>
            </a:r>
          </a:p>
          <a:p>
            <a:pPr marL="285750" lvl="0" indent="-285750">
              <a:buFont typeface="Arial" pitchFamily="34" charset="0"/>
              <a:buChar char="•"/>
            </a:pPr>
            <a:r>
              <a:rPr lang="en-US" sz="2200" b="1" dirty="0">
                <a:latin typeface="Arial" panose="020B0604020202020204" pitchFamily="34" charset="0"/>
                <a:cs typeface="Arial" panose="020B0604020202020204" pitchFamily="34" charset="0"/>
              </a:rPr>
              <a:t>Rationale for Oxygen therapy</a:t>
            </a:r>
          </a:p>
          <a:p>
            <a:pPr marL="285750" lvl="0" indent="-285750">
              <a:buFont typeface="Arial" pitchFamily="34" charset="0"/>
              <a:buChar char="•"/>
            </a:pPr>
            <a:r>
              <a:rPr lang="en-US" sz="2200" b="1" dirty="0">
                <a:solidFill>
                  <a:srgbClr val="000099"/>
                </a:solidFill>
                <a:latin typeface="Arial" panose="020B0604020202020204" pitchFamily="34" charset="0"/>
                <a:cs typeface="Arial" panose="020B0604020202020204" pitchFamily="34" charset="0"/>
              </a:rPr>
              <a:t>Assessment of need and adequacy and therapy and the relevant devices</a:t>
            </a:r>
          </a:p>
          <a:p>
            <a:pPr marL="285750" lvl="0" indent="-285750">
              <a:buFont typeface="Arial" pitchFamily="34" charset="0"/>
              <a:buChar char="•"/>
            </a:pPr>
            <a:r>
              <a:rPr lang="en-US" sz="2200" b="1" dirty="0">
                <a:latin typeface="Arial" panose="020B0604020202020204" pitchFamily="34" charset="0"/>
                <a:cs typeface="Arial" panose="020B0604020202020204" pitchFamily="34" charset="0"/>
              </a:rPr>
              <a:t>Nebulizers and metered dose inhalers</a:t>
            </a:r>
          </a:p>
          <a:p>
            <a:pPr marL="285750" lvl="0" indent="-285750">
              <a:buFont typeface="Arial" pitchFamily="34" charset="0"/>
              <a:buChar char="•"/>
            </a:pPr>
            <a:r>
              <a:rPr lang="en-US" sz="2200" b="1" dirty="0">
                <a:solidFill>
                  <a:srgbClr val="000099"/>
                </a:solidFill>
                <a:latin typeface="Arial" panose="020B0604020202020204" pitchFamily="34" charset="0"/>
                <a:cs typeface="Arial" panose="020B0604020202020204" pitchFamily="34" charset="0"/>
              </a:rPr>
              <a:t>Gas analyzers</a:t>
            </a:r>
          </a:p>
          <a:p>
            <a:pPr marL="285750" lvl="0" indent="-285750">
              <a:buFont typeface="Arial" pitchFamily="34" charset="0"/>
              <a:buChar char="•"/>
            </a:pPr>
            <a:r>
              <a:rPr lang="en-US" sz="2200" b="1" dirty="0">
                <a:latin typeface="Arial" panose="020B0604020202020204" pitchFamily="34" charset="0"/>
                <a:cs typeface="Arial" panose="020B0604020202020204" pitchFamily="34" charset="0"/>
              </a:rPr>
              <a:t>Manual resuscitators</a:t>
            </a:r>
          </a:p>
          <a:p>
            <a:pPr marL="285750" lvl="0" indent="-285750">
              <a:buFont typeface="Arial" pitchFamily="34" charset="0"/>
              <a:buChar char="•"/>
            </a:pPr>
            <a:r>
              <a:rPr lang="en-US" sz="2200" b="1" dirty="0">
                <a:solidFill>
                  <a:srgbClr val="000099"/>
                </a:solidFill>
                <a:latin typeface="Arial" panose="020B0604020202020204" pitchFamily="34" charset="0"/>
                <a:cs typeface="Arial" panose="020B0604020202020204" pitchFamily="34" charset="0"/>
              </a:rPr>
              <a:t>Artificial airway</a:t>
            </a:r>
          </a:p>
          <a:p>
            <a:pPr marL="285750" lvl="0" indent="-285750">
              <a:buFont typeface="Arial" pitchFamily="34" charset="0"/>
              <a:buChar char="•"/>
            </a:pPr>
            <a:r>
              <a:rPr lang="en-US" sz="2200" b="1" dirty="0">
                <a:latin typeface="Arial" panose="020B0604020202020204" pitchFamily="34" charset="0"/>
                <a:cs typeface="Arial" panose="020B0604020202020204" pitchFamily="34" charset="0"/>
              </a:rPr>
              <a:t>Mechanical ventilation principles and pharmacotherapy</a:t>
            </a:r>
          </a:p>
          <a:p>
            <a:pPr marL="285750" lvl="0" indent="-285750">
              <a:buFont typeface="Arial" pitchFamily="34" charset="0"/>
              <a:buChar char="•"/>
            </a:pPr>
            <a:r>
              <a:rPr lang="en-US" sz="2200" b="1" dirty="0" smtClean="0">
                <a:solidFill>
                  <a:srgbClr val="000099"/>
                </a:solidFill>
                <a:latin typeface="Arial" panose="020B0604020202020204" pitchFamily="34" charset="0"/>
                <a:cs typeface="Arial" panose="020B0604020202020204" pitchFamily="34" charset="0"/>
              </a:rPr>
              <a:t>Advanced </a:t>
            </a:r>
            <a:r>
              <a:rPr lang="en-US" sz="2200" b="1" dirty="0">
                <a:solidFill>
                  <a:srgbClr val="000099"/>
                </a:solidFill>
                <a:latin typeface="Arial" panose="020B0604020202020204" pitchFamily="34" charset="0"/>
                <a:cs typeface="Arial" panose="020B0604020202020204" pitchFamily="34" charset="0"/>
              </a:rPr>
              <a:t>Respiratory care including neonatal ventilation</a:t>
            </a:r>
          </a:p>
          <a:p>
            <a:r>
              <a:rPr lang="en-IN"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212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467600" cy="6124754"/>
          </a:xfrm>
          <a:prstGeom prst="rect">
            <a:avLst/>
          </a:prstGeom>
        </p:spPr>
        <p:txBody>
          <a:bodyPr wrap="square">
            <a:spAutoFit/>
          </a:bodyPr>
          <a:lstStyle/>
          <a:p>
            <a:pPr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solidFill>
                  <a:prstClr val="black"/>
                </a:solidFill>
                <a:latin typeface="Arial" panose="020B0604020202020204" pitchFamily="34" charset="0"/>
                <a:cs typeface="Arial" panose="020B0604020202020204" pitchFamily="34" charset="0"/>
              </a:rPr>
              <a:t> </a:t>
            </a:r>
          </a:p>
          <a:p>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dirty="0" smtClean="0">
                <a:solidFill>
                  <a:srgbClr val="FF0000"/>
                </a:solidFill>
                <a:latin typeface="Arial" panose="020B0604020202020204" pitchFamily="34" charset="0"/>
                <a:cs typeface="Arial" panose="020B0604020202020204" pitchFamily="34" charset="0"/>
              </a:rPr>
              <a:t>“</a:t>
            </a:r>
            <a:r>
              <a:rPr lang="en-IN" sz="2800" b="1" dirty="0" smtClean="0">
                <a:solidFill>
                  <a:srgbClr val="FF0000"/>
                </a:solidFill>
                <a:latin typeface="Arial" panose="020B0604020202020204" pitchFamily="34" charset="0"/>
                <a:cs typeface="Arial" panose="020B0604020202020204" pitchFamily="34" charset="0"/>
              </a:rPr>
              <a:t>BSc”</a:t>
            </a:r>
            <a:endParaRPr lang="en-IN" sz="2800" b="1" dirty="0" smtClean="0">
              <a:solidFill>
                <a:srgbClr val="FF0000"/>
              </a:solidFill>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(Respiratory Therapy</a:t>
            </a:r>
            <a:r>
              <a:rPr lang="en-US" sz="2800" b="1" dirty="0">
                <a:latin typeface="Arial" panose="020B0604020202020204" pitchFamily="34" charset="0"/>
                <a:cs typeface="Arial" panose="020B0604020202020204" pitchFamily="34" charset="0"/>
              </a:rPr>
              <a:t>)</a:t>
            </a:r>
            <a:endParaRPr lang="en-IN" sz="2800" b="1" u="sng" dirty="0">
              <a:solidFill>
                <a:srgbClr val="FF0000"/>
              </a:solidFill>
              <a:latin typeface="Arial" panose="020B0604020202020204" pitchFamily="34" charset="0"/>
              <a:cs typeface="Arial" panose="020B0604020202020204" pitchFamily="34" charset="0"/>
            </a:endParaRPr>
          </a:p>
          <a:p>
            <a:pPr algn="ctr"/>
            <a:r>
              <a:rPr lang="en-IN" sz="2800" b="1" dirty="0">
                <a:solidFill>
                  <a:prstClr val="black"/>
                </a:solidFill>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p>
          <a:p>
            <a:pPr algn="ctr"/>
            <a:endParaRPr lang="en-IN" sz="2800" b="1" dirty="0" smtClean="0">
              <a:solidFill>
                <a:srgbClr val="000099"/>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Hospitals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Imaging Centres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Private Clinics</a:t>
            </a:r>
          </a:p>
          <a:p>
            <a:endParaRPr lang="en-IN" sz="2800" b="1" dirty="0">
              <a:solidFill>
                <a:prstClr val="black"/>
              </a:solidFill>
              <a:latin typeface="Arial" panose="020B0604020202020204" pitchFamily="34" charset="0"/>
              <a:cs typeface="Arial" panose="020B0604020202020204" pitchFamily="34" charset="0"/>
            </a:endParaRPr>
          </a:p>
          <a:p>
            <a:r>
              <a:rPr lang="en-IN" sz="2800" b="1" dirty="0" smtClean="0">
                <a:solidFill>
                  <a:prstClr val="black"/>
                </a:solidFill>
                <a:latin typeface="Arial" panose="020B0604020202020204" pitchFamily="34" charset="0"/>
                <a:cs typeface="Arial" panose="020B0604020202020204" pitchFamily="34" charset="0"/>
              </a:rPr>
              <a:t>Government jobs</a:t>
            </a:r>
          </a:p>
          <a:p>
            <a:endParaRPr lang="en-US"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373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084" y="2967335"/>
            <a:ext cx="422583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448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685800"/>
            <a:ext cx="2438400" cy="5257800"/>
          </a:xfrm>
        </p:spPr>
        <p:txBody>
          <a:bodyPr>
            <a:noAutofit/>
          </a:bodyPr>
          <a:lstStyle/>
          <a:p>
            <a:endParaRPr lang="en-US" sz="2000" b="1" u="sng" dirty="0" smtClean="0">
              <a:solidFill>
                <a:schemeClr val="tx1"/>
              </a:solidFill>
              <a:latin typeface="Arial" panose="020B0604020202020204" pitchFamily="34" charset="0"/>
              <a:cs typeface="Arial" panose="020B0604020202020204" pitchFamily="34" charset="0"/>
            </a:endParaRPr>
          </a:p>
          <a:p>
            <a:r>
              <a:rPr lang="en-US" sz="1800" b="1" dirty="0" smtClean="0">
                <a:solidFill>
                  <a:schemeClr val="tx1"/>
                </a:solidFill>
                <a:latin typeface="Arial" panose="020B0604020202020204" pitchFamily="34" charset="0"/>
                <a:cs typeface="Arial" panose="020B0604020202020204" pitchFamily="34" charset="0"/>
              </a:rPr>
              <a:t>X-ray</a:t>
            </a:r>
          </a:p>
          <a:p>
            <a:r>
              <a:rPr lang="en-US" sz="1800" b="1" dirty="0" smtClean="0">
                <a:solidFill>
                  <a:schemeClr val="tx1"/>
                </a:solidFill>
                <a:latin typeface="Arial" panose="020B0604020202020204" pitchFamily="34" charset="0"/>
                <a:cs typeface="Arial" panose="020B0604020202020204" pitchFamily="34" charset="0"/>
              </a:rPr>
              <a:t>Ultrasonography</a:t>
            </a:r>
          </a:p>
          <a:p>
            <a:r>
              <a:rPr lang="en-US" sz="1800" b="1" dirty="0" smtClean="0">
                <a:solidFill>
                  <a:schemeClr val="tx1"/>
                </a:solidFill>
                <a:latin typeface="Arial" panose="020B0604020202020204" pitchFamily="34" charset="0"/>
                <a:cs typeface="Arial" panose="020B0604020202020204" pitchFamily="34" charset="0"/>
              </a:rPr>
              <a:t>Computed </a:t>
            </a:r>
            <a:r>
              <a:rPr lang="en-US" sz="1800" b="1" dirty="0">
                <a:solidFill>
                  <a:schemeClr val="tx1"/>
                </a:solidFill>
                <a:latin typeface="Arial" panose="020B0604020202020204" pitchFamily="34" charset="0"/>
                <a:cs typeface="Arial" panose="020B0604020202020204" pitchFamily="34" charset="0"/>
              </a:rPr>
              <a:t>Tomography (CT), </a:t>
            </a:r>
            <a:endParaRPr lang="en-US" sz="1800" b="1" dirty="0" smtClean="0">
              <a:solidFill>
                <a:schemeClr val="tx1"/>
              </a:solidFill>
              <a:latin typeface="Arial" panose="020B0604020202020204" pitchFamily="34" charset="0"/>
              <a:cs typeface="Arial" panose="020B0604020202020204" pitchFamily="34" charset="0"/>
            </a:endParaRPr>
          </a:p>
          <a:p>
            <a:r>
              <a:rPr lang="en-US" sz="1800" b="1" dirty="0" smtClean="0">
                <a:solidFill>
                  <a:schemeClr val="tx1"/>
                </a:solidFill>
                <a:latin typeface="Arial" panose="020B0604020202020204" pitchFamily="34" charset="0"/>
                <a:cs typeface="Arial" panose="020B0604020202020204" pitchFamily="34" charset="0"/>
              </a:rPr>
              <a:t>MRI </a:t>
            </a:r>
            <a:r>
              <a:rPr lang="en-US" sz="1800" b="1" dirty="0">
                <a:solidFill>
                  <a:schemeClr val="tx1"/>
                </a:solidFill>
                <a:latin typeface="Arial" panose="020B0604020202020204" pitchFamily="34" charset="0"/>
                <a:cs typeface="Arial" panose="020B0604020202020204" pitchFamily="34" charset="0"/>
              </a:rPr>
              <a:t>(Magnetic Resonance Imaging</a:t>
            </a:r>
            <a:r>
              <a:rPr lang="en-US" sz="1800" b="1" dirty="0" smtClean="0">
                <a:solidFill>
                  <a:schemeClr val="tx1"/>
                </a:solidFill>
                <a:latin typeface="Arial" panose="020B0604020202020204" pitchFamily="34" charset="0"/>
                <a:cs typeface="Arial" panose="020B0604020202020204" pitchFamily="34" charset="0"/>
              </a:rPr>
              <a:t>)</a:t>
            </a:r>
          </a:p>
          <a:p>
            <a:r>
              <a:rPr lang="en-US" sz="1800" b="1" dirty="0" smtClean="0">
                <a:solidFill>
                  <a:schemeClr val="tx1"/>
                </a:solidFill>
                <a:latin typeface="Arial" panose="020B0604020202020204" pitchFamily="34" charset="0"/>
                <a:cs typeface="Arial" panose="020B0604020202020204" pitchFamily="34" charset="0"/>
              </a:rPr>
              <a:t>PET Scan</a:t>
            </a:r>
            <a:r>
              <a:rPr lang="en-US" sz="1800" dirty="0" smtClean="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p:txBody>
      </p:sp>
      <p:pic>
        <p:nvPicPr>
          <p:cNvPr id="5" name="Picture Placeholder 4" descr="Image result for radiology and imaging technology"/>
          <p:cNvPicPr>
            <a:picLocks noGrp="1"/>
          </p:cNvPicPr>
          <p:nvPr>
            <p:ph type="pic" idx="1"/>
          </p:nvPr>
        </p:nvPicPr>
        <p:blipFill>
          <a:blip r:embed="rId2" cstate="print">
            <a:extLst>
              <a:ext uri="{28A0092B-C50C-407E-A947-70E740481C1C}">
                <a14:useLocalDpi xmlns:a14="http://schemas.microsoft.com/office/drawing/2010/main" val="0"/>
              </a:ext>
            </a:extLst>
          </a:blip>
          <a:srcRect t="1510" b="1510"/>
          <a:stretch>
            <a:fillRect/>
          </a:stretch>
        </p:blipFill>
        <p:spPr bwMode="auto">
          <a:xfrm>
            <a:off x="3000374" y="609600"/>
            <a:ext cx="5915025" cy="5334000"/>
          </a:xfrm>
          <a:prstGeom prst="rect">
            <a:avLst/>
          </a:prstGeom>
          <a:noFill/>
          <a:ln>
            <a:noFill/>
          </a:ln>
        </p:spPr>
      </p:pic>
    </p:spTree>
    <p:extLst>
      <p:ext uri="{BB962C8B-B14F-4D97-AF65-F5344CB8AC3E}">
        <p14:creationId xmlns:p14="http://schemas.microsoft.com/office/powerpoint/2010/main" val="272442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2514600" cy="457200"/>
          </a:xfrm>
        </p:spPr>
        <p:txBody>
          <a:bodyPr/>
          <a:lstStyle/>
          <a:p>
            <a:r>
              <a:rPr lang="en-US" sz="1800" u="sng" dirty="0" smtClean="0">
                <a:solidFill>
                  <a:schemeClr val="tx1"/>
                </a:solidFill>
                <a:latin typeface="Arial" pitchFamily="34" charset="0"/>
                <a:cs typeface="Arial" pitchFamily="34" charset="0"/>
              </a:rPr>
              <a:t>What do we learn?</a:t>
            </a:r>
            <a:endParaRPr lang="en-US" sz="1800" u="sng" dirty="0">
              <a:solidFill>
                <a:schemeClr val="tx1"/>
              </a:solidFill>
              <a:latin typeface="Arial" pitchFamily="34" charset="0"/>
              <a:cs typeface="Arial" pitchFamily="34" charset="0"/>
            </a:endParaRPr>
          </a:p>
        </p:txBody>
      </p:sp>
      <p:sp>
        <p:nvSpPr>
          <p:cNvPr id="3" name="Text Placeholder 2"/>
          <p:cNvSpPr>
            <a:spLocks noGrp="1"/>
          </p:cNvSpPr>
          <p:nvPr>
            <p:ph type="body" idx="2"/>
          </p:nvPr>
        </p:nvSpPr>
        <p:spPr>
          <a:xfrm>
            <a:off x="228600" y="1143000"/>
            <a:ext cx="2514600" cy="5638800"/>
          </a:xfrm>
        </p:spPr>
        <p:txBody>
          <a:bodyPr>
            <a:noAutofit/>
          </a:bodyPr>
          <a:lstStyle/>
          <a:p>
            <a:pPr lvl="0"/>
            <a:r>
              <a:rPr lang="en-IN" b="1" dirty="0" smtClean="0">
                <a:solidFill>
                  <a:schemeClr val="tx1"/>
                </a:solidFill>
                <a:latin typeface="Arial" panose="020B0604020202020204" pitchFamily="34" charset="0"/>
                <a:cs typeface="Arial" panose="020B0604020202020204" pitchFamily="34" charset="0"/>
              </a:rPr>
              <a:t>Basic </a:t>
            </a:r>
            <a:r>
              <a:rPr lang="en-IN" b="1" dirty="0">
                <a:solidFill>
                  <a:schemeClr val="tx1"/>
                </a:solidFill>
                <a:latin typeface="Arial" panose="020B0604020202020204" pitchFamily="34" charset="0"/>
                <a:cs typeface="Arial" panose="020B0604020202020204" pitchFamily="34" charset="0"/>
              </a:rPr>
              <a:t>Sciences including Anatomy </a:t>
            </a:r>
            <a:r>
              <a:rPr lang="en-IN" b="1" dirty="0" smtClean="0">
                <a:solidFill>
                  <a:schemeClr val="tx1"/>
                </a:solidFill>
                <a:latin typeface="Arial" panose="020B0604020202020204" pitchFamily="34" charset="0"/>
                <a:cs typeface="Arial" panose="020B0604020202020204" pitchFamily="34" charset="0"/>
              </a:rPr>
              <a:t>functions </a:t>
            </a:r>
            <a:r>
              <a:rPr lang="en-IN" b="1" dirty="0">
                <a:solidFill>
                  <a:schemeClr val="tx1"/>
                </a:solidFill>
                <a:latin typeface="Arial" panose="020B0604020202020204" pitchFamily="34" charset="0"/>
                <a:cs typeface="Arial" panose="020B0604020202020204" pitchFamily="34" charset="0"/>
              </a:rPr>
              <a:t>and surface landmarks of various organs and systems.</a:t>
            </a:r>
            <a:endParaRPr lang="en-US" b="1" dirty="0">
              <a:solidFill>
                <a:schemeClr val="tx1"/>
              </a:solidFill>
              <a:latin typeface="Arial" panose="020B0604020202020204" pitchFamily="34" charset="0"/>
              <a:cs typeface="Arial" panose="020B0604020202020204" pitchFamily="34" charset="0"/>
            </a:endParaRPr>
          </a:p>
          <a:p>
            <a:pPr lvl="0"/>
            <a:r>
              <a:rPr lang="en-IN" b="1" dirty="0" smtClean="0">
                <a:solidFill>
                  <a:schemeClr val="tx1"/>
                </a:solidFill>
                <a:latin typeface="Arial" panose="020B0604020202020204" pitchFamily="34" charset="0"/>
                <a:cs typeface="Arial" panose="020B0604020202020204" pitchFamily="34" charset="0"/>
              </a:rPr>
              <a:t>Introduction </a:t>
            </a:r>
            <a:r>
              <a:rPr lang="en-IN" b="1" dirty="0">
                <a:solidFill>
                  <a:schemeClr val="tx1"/>
                </a:solidFill>
                <a:latin typeface="Arial" panose="020B0604020202020204" pitchFamily="34" charset="0"/>
                <a:cs typeface="Arial" panose="020B0604020202020204" pitchFamily="34" charset="0"/>
              </a:rPr>
              <a:t>to basic imaging  including CT and Ultrasound</a:t>
            </a:r>
            <a:endParaRPr lang="en-US" b="1" dirty="0">
              <a:solidFill>
                <a:schemeClr val="tx1"/>
              </a:solidFill>
              <a:latin typeface="Arial" panose="020B0604020202020204" pitchFamily="34" charset="0"/>
              <a:cs typeface="Arial" panose="020B0604020202020204" pitchFamily="34" charset="0"/>
            </a:endParaRPr>
          </a:p>
          <a:p>
            <a:pPr lvl="0"/>
            <a:r>
              <a:rPr lang="en-IN" b="1" dirty="0">
                <a:solidFill>
                  <a:schemeClr val="tx1"/>
                </a:solidFill>
                <a:latin typeface="Arial" panose="020B0604020202020204" pitchFamily="34" charset="0"/>
                <a:cs typeface="Arial" panose="020B0604020202020204" pitchFamily="34" charset="0"/>
              </a:rPr>
              <a:t>Knowledge of working of MRI machine including care of the patients undergoing MRI.</a:t>
            </a:r>
            <a:endParaRPr lang="en-US" b="1" dirty="0">
              <a:solidFill>
                <a:schemeClr val="tx1"/>
              </a:solidFill>
              <a:latin typeface="Arial" panose="020B0604020202020204" pitchFamily="34" charset="0"/>
              <a:cs typeface="Arial" panose="020B0604020202020204" pitchFamily="34" charset="0"/>
            </a:endParaRPr>
          </a:p>
          <a:p>
            <a:pPr lvl="0"/>
            <a:r>
              <a:rPr lang="en-IN" b="1" dirty="0">
                <a:solidFill>
                  <a:schemeClr val="tx1"/>
                </a:solidFill>
                <a:latin typeface="Arial" panose="020B0604020202020204" pitchFamily="34" charset="0"/>
                <a:cs typeface="Arial" panose="020B0604020202020204" pitchFamily="34" charset="0"/>
              </a:rPr>
              <a:t>Administration and Radiation safety in Interventional procedures</a:t>
            </a:r>
            <a:endParaRPr lang="en-US" b="1" dirty="0">
              <a:solidFill>
                <a:schemeClr val="tx1"/>
              </a:solidFill>
              <a:latin typeface="Arial" panose="020B0604020202020204" pitchFamily="34" charset="0"/>
              <a:cs typeface="Arial" panose="020B0604020202020204" pitchFamily="34" charset="0"/>
            </a:endParaRPr>
          </a:p>
          <a:p>
            <a:r>
              <a:rPr lang="en-IN" b="1" dirty="0">
                <a:solidFill>
                  <a:schemeClr val="tx1"/>
                </a:solidFill>
                <a:latin typeface="Arial" panose="020B0604020202020204" pitchFamily="34" charset="0"/>
                <a:cs typeface="Arial" panose="020B0604020202020204" pitchFamily="34" charset="0"/>
              </a:rPr>
              <a:t> </a:t>
            </a:r>
            <a:endParaRPr lang="en-US" b="1" dirty="0">
              <a:solidFill>
                <a:schemeClr val="tx1"/>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5791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56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4780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u="sng" dirty="0" smtClean="0">
                <a:solidFill>
                  <a:srgbClr val="FF0000"/>
                </a:solidFill>
                <a:latin typeface="Arial" panose="020B0604020202020204" pitchFamily="34" charset="0"/>
                <a:cs typeface="Arial" panose="020B0604020202020204" pitchFamily="34" charset="0"/>
              </a:rPr>
              <a:t>Major </a:t>
            </a:r>
            <a:r>
              <a:rPr lang="en-US" b="1" u="sng" dirty="0">
                <a:solidFill>
                  <a:srgbClr val="FF0000"/>
                </a:solidFill>
                <a:latin typeface="Arial" panose="020B0604020202020204" pitchFamily="34" charset="0"/>
                <a:cs typeface="Arial" panose="020B0604020202020204" pitchFamily="34" charset="0"/>
              </a:rPr>
              <a:t>Areas of </a:t>
            </a:r>
            <a:r>
              <a:rPr lang="en-US" b="1" u="sng" dirty="0" smtClean="0">
                <a:solidFill>
                  <a:srgbClr val="FF0000"/>
                </a:solidFill>
                <a:latin typeface="Arial" panose="020B0604020202020204" pitchFamily="34" charset="0"/>
                <a:cs typeface="Arial" panose="020B0604020202020204" pitchFamily="34" charset="0"/>
              </a:rPr>
              <a:t>Training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lnSpcReduction="10000"/>
          </a:bodyPr>
          <a:lstStyle/>
          <a:p>
            <a:pPr lvl="0"/>
            <a:r>
              <a:rPr lang="en-IN" b="1" dirty="0">
                <a:latin typeface="Arial" panose="020B0604020202020204" pitchFamily="34" charset="0"/>
                <a:cs typeface="Arial" panose="020B0604020202020204" pitchFamily="34" charset="0"/>
              </a:rPr>
              <a:t>Perform all routine x-rays – mobile and steady, medico legal x-rays, poly-trauma X-rays. </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Assist all conventional procedures like IVP, IU, MCU, Barium procedures, HSG, etc. </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Perform all plain CT scan of whole body. </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Assist in CECT, CT </a:t>
            </a:r>
            <a:r>
              <a:rPr lang="en-IN" b="1" dirty="0" err="1">
                <a:latin typeface="Arial" panose="020B0604020202020204" pitchFamily="34" charset="0"/>
                <a:cs typeface="Arial" panose="020B0604020202020204" pitchFamily="34" charset="0"/>
              </a:rPr>
              <a:t>angio</a:t>
            </a:r>
            <a:r>
              <a:rPr lang="en-IN" b="1" dirty="0">
                <a:latin typeface="Arial" panose="020B0604020202020204" pitchFamily="34" charset="0"/>
                <a:cs typeface="Arial" panose="020B0604020202020204" pitchFamily="34" charset="0"/>
              </a:rPr>
              <a:t> and CT guided procedures.</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Perform all plain MRI scans.</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Assist in contrast enhanced </a:t>
            </a:r>
            <a:r>
              <a:rPr lang="en-IN" b="1" dirty="0" smtClean="0">
                <a:latin typeface="Arial" panose="020B0604020202020204" pitchFamily="34" charset="0"/>
                <a:cs typeface="Arial" panose="020B0604020202020204" pitchFamily="34" charset="0"/>
              </a:rPr>
              <a:t>MRIs</a:t>
            </a:r>
            <a:r>
              <a:rPr lang="en-IN" b="1" dirty="0">
                <a:latin typeface="Arial" panose="020B0604020202020204" pitchFamily="34" charset="0"/>
                <a:cs typeface="Arial" panose="020B0604020202020204" pitchFamily="34" charset="0"/>
              </a:rPr>
              <a:t>, specialised MR sequences.</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64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4780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u="sng" dirty="0" smtClean="0">
                <a:solidFill>
                  <a:srgbClr val="FF0000"/>
                </a:solidFill>
                <a:latin typeface="Arial" panose="020B0604020202020204" pitchFamily="34" charset="0"/>
                <a:cs typeface="Arial" panose="020B0604020202020204" pitchFamily="34" charset="0"/>
              </a:rPr>
              <a:t>Major </a:t>
            </a:r>
            <a:r>
              <a:rPr lang="en-US" b="1" u="sng" dirty="0">
                <a:solidFill>
                  <a:srgbClr val="FF0000"/>
                </a:solidFill>
                <a:latin typeface="Arial" panose="020B0604020202020204" pitchFamily="34" charset="0"/>
                <a:cs typeface="Arial" panose="020B0604020202020204" pitchFamily="34" charset="0"/>
              </a:rPr>
              <a:t>Areas of </a:t>
            </a:r>
            <a:r>
              <a:rPr lang="en-US" b="1" u="sng" dirty="0" smtClean="0">
                <a:solidFill>
                  <a:srgbClr val="FF0000"/>
                </a:solidFill>
                <a:latin typeface="Arial" panose="020B0604020202020204" pitchFamily="34" charset="0"/>
                <a:cs typeface="Arial" panose="020B0604020202020204" pitchFamily="34" charset="0"/>
              </a:rPr>
              <a:t>Training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a:bodyPr>
          <a:lstStyle/>
          <a:p>
            <a:pPr marL="0" lvl="0" indent="0">
              <a:buNone/>
            </a:pP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Assist in ultrasonography, in record keeping and patient preparation.* </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Perform CPR in case of emergencies in department. </a:t>
            </a:r>
            <a:endParaRPr lang="en-US" b="1" dirty="0">
              <a:latin typeface="Arial" panose="020B0604020202020204" pitchFamily="34" charset="0"/>
              <a:cs typeface="Arial" panose="020B0604020202020204" pitchFamily="34" charset="0"/>
            </a:endParaRPr>
          </a:p>
          <a:p>
            <a:pPr lvl="0"/>
            <a:r>
              <a:rPr lang="en-IN" b="1" dirty="0">
                <a:latin typeface="Arial" panose="020B0604020202020204" pitchFamily="34" charset="0"/>
                <a:cs typeface="Arial" panose="020B0604020202020204" pitchFamily="34" charset="0"/>
              </a:rPr>
              <a:t>Describe the radiation hazards, radiation safety issues and relevant administrative issues</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9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457200"/>
            <a:ext cx="7467600" cy="5693866"/>
          </a:xfrm>
          <a:prstGeom prst="rect">
            <a:avLst/>
          </a:prstGeom>
        </p:spPr>
        <p:txBody>
          <a:bodyPr wrap="square">
            <a:spAutoFit/>
          </a:bodyPr>
          <a:lstStyle/>
          <a:p>
            <a:pPr lvl="0" algn="ctr"/>
            <a:r>
              <a:rPr lang="en-IN" sz="2800" b="1" u="sng" dirty="0" smtClean="0">
                <a:solidFill>
                  <a:srgbClr val="000099"/>
                </a:solidFill>
                <a:latin typeface="Arial" panose="020B0604020202020204" pitchFamily="34" charset="0"/>
                <a:cs typeface="Arial" panose="020B0604020202020204" pitchFamily="34" charset="0"/>
              </a:rPr>
              <a:t>Certification</a:t>
            </a:r>
            <a:r>
              <a:rPr lang="en-IN" sz="2800" b="1" dirty="0" smtClean="0">
                <a:latin typeface="Arial" panose="020B0604020202020204" pitchFamily="34" charset="0"/>
                <a:cs typeface="Arial" panose="020B0604020202020204" pitchFamily="34" charset="0"/>
              </a:rPr>
              <a:t> </a:t>
            </a:r>
          </a:p>
          <a:p>
            <a:pPr lvl="0"/>
            <a:endParaRPr lang="en-IN" sz="2800" b="1" u="sng" dirty="0">
              <a:solidFill>
                <a:srgbClr val="FF0000"/>
              </a:solidFill>
              <a:latin typeface="Arial" panose="020B0604020202020204" pitchFamily="34" charset="0"/>
              <a:cs typeface="Arial" panose="020B0604020202020204" pitchFamily="34" charset="0"/>
            </a:endParaRPr>
          </a:p>
          <a:p>
            <a:pPr lvl="0"/>
            <a:r>
              <a:rPr lang="en-IN" sz="2800" b="1" u="sng" dirty="0" smtClean="0">
                <a:solidFill>
                  <a:srgbClr val="FF0000"/>
                </a:solidFill>
                <a:latin typeface="Arial" panose="020B0604020202020204" pitchFamily="34" charset="0"/>
                <a:cs typeface="Arial" panose="020B0604020202020204" pitchFamily="34" charset="0"/>
              </a:rPr>
              <a:t>“</a:t>
            </a:r>
            <a:r>
              <a:rPr lang="en-IN" sz="2800" b="1" u="sng" dirty="0">
                <a:solidFill>
                  <a:srgbClr val="FF0000"/>
                </a:solidFill>
                <a:latin typeface="Arial" panose="020B0604020202020204" pitchFamily="34" charset="0"/>
                <a:cs typeface="Arial" panose="020B0604020202020204" pitchFamily="34" charset="0"/>
              </a:rPr>
              <a:t>BSc </a:t>
            </a:r>
            <a:r>
              <a:rPr lang="en-IN" sz="2800" b="1" u="sng" dirty="0" smtClean="0">
                <a:solidFill>
                  <a:srgbClr val="FF0000"/>
                </a:solidFill>
                <a:latin typeface="Arial" panose="020B0604020202020204" pitchFamily="34" charset="0"/>
                <a:cs typeface="Arial" panose="020B0604020202020204" pitchFamily="34" charset="0"/>
              </a:rPr>
              <a:t>Radiology &amp; Imaging Technology”</a:t>
            </a:r>
            <a:endParaRPr lang="en-IN" sz="2800" b="1" u="sng" dirty="0">
              <a:solidFill>
                <a:srgbClr val="FF0000"/>
              </a:solidFill>
              <a:latin typeface="Arial" panose="020B0604020202020204" pitchFamily="34" charset="0"/>
              <a:cs typeface="Arial" panose="020B0604020202020204" pitchFamily="34" charset="0"/>
            </a:endParaRPr>
          </a:p>
          <a:p>
            <a:pPr lvl="0"/>
            <a:endParaRPr lang="en-US" sz="2800" b="1" dirty="0">
              <a:solidFill>
                <a:srgbClr val="FF0000"/>
              </a:solidFill>
              <a:latin typeface="Arial" panose="020B0604020202020204" pitchFamily="34" charset="0"/>
              <a:cs typeface="Arial" panose="020B0604020202020204" pitchFamily="34" charset="0"/>
            </a:endParaRPr>
          </a:p>
          <a:p>
            <a:pPr algn="ctr"/>
            <a:r>
              <a:rPr lang="en-IN" sz="2800" b="1" dirty="0">
                <a:latin typeface="Arial" panose="020B0604020202020204" pitchFamily="34" charset="0"/>
                <a:cs typeface="Arial" panose="020B0604020202020204" pitchFamily="34" charset="0"/>
              </a:rPr>
              <a:t> </a:t>
            </a:r>
            <a:r>
              <a:rPr lang="en-IN" sz="2800" b="1" u="sng" dirty="0" smtClean="0">
                <a:solidFill>
                  <a:srgbClr val="000099"/>
                </a:solidFill>
                <a:latin typeface="Arial" panose="020B0604020202020204" pitchFamily="34" charset="0"/>
                <a:cs typeface="Arial" panose="020B0604020202020204" pitchFamily="34" charset="0"/>
              </a:rPr>
              <a:t>Employment </a:t>
            </a:r>
            <a:endParaRPr lang="en-IN" sz="2800" b="1" dirty="0" smtClean="0">
              <a:solidFill>
                <a:srgbClr val="000099"/>
              </a:solidFill>
              <a:latin typeface="Arial" panose="020B0604020202020204" pitchFamily="34" charset="0"/>
              <a:cs typeface="Arial" panose="020B0604020202020204" pitchFamily="34" charset="0"/>
            </a:endParaRPr>
          </a:p>
          <a:p>
            <a:pPr lvl="0"/>
            <a:endParaRPr lang="en-IN" sz="2800" b="1" dirty="0">
              <a:latin typeface="Arial" panose="020B0604020202020204" pitchFamily="34" charset="0"/>
              <a:cs typeface="Arial" panose="020B0604020202020204" pitchFamily="34" charset="0"/>
            </a:endParaRPr>
          </a:p>
          <a:p>
            <a:pPr lvl="0"/>
            <a:r>
              <a:rPr lang="en-IN" sz="2800" b="1" dirty="0" smtClean="0">
                <a:latin typeface="Arial" panose="020B0604020202020204" pitchFamily="34" charset="0"/>
                <a:cs typeface="Arial" panose="020B0604020202020204" pitchFamily="34" charset="0"/>
              </a:rPr>
              <a:t>Hospitals</a:t>
            </a:r>
          </a:p>
          <a:p>
            <a:pPr lvl="0"/>
            <a:endParaRPr lang="en-IN" sz="2800" b="1" dirty="0">
              <a:latin typeface="Arial" panose="020B0604020202020204" pitchFamily="34" charset="0"/>
              <a:cs typeface="Arial" panose="020B0604020202020204" pitchFamily="34" charset="0"/>
            </a:endParaRPr>
          </a:p>
          <a:p>
            <a:pPr lvl="0"/>
            <a:r>
              <a:rPr lang="en-IN" sz="2800" b="1" dirty="0" smtClean="0">
                <a:latin typeface="Arial" panose="020B0604020202020204" pitchFamily="34" charset="0"/>
                <a:cs typeface="Arial" panose="020B0604020202020204" pitchFamily="34" charset="0"/>
              </a:rPr>
              <a:t>Imaging Centres</a:t>
            </a:r>
          </a:p>
          <a:p>
            <a:pPr lvl="0"/>
            <a:endParaRPr lang="en-IN" sz="2800" b="1" dirty="0">
              <a:latin typeface="Arial" panose="020B0604020202020204" pitchFamily="34" charset="0"/>
              <a:cs typeface="Arial" panose="020B0604020202020204" pitchFamily="34" charset="0"/>
            </a:endParaRPr>
          </a:p>
          <a:p>
            <a:pPr lvl="0"/>
            <a:r>
              <a:rPr lang="en-IN" sz="2800" b="1" dirty="0" smtClean="0">
                <a:latin typeface="Arial" panose="020B0604020202020204" pitchFamily="34" charset="0"/>
                <a:cs typeface="Arial" panose="020B0604020202020204" pitchFamily="34" charset="0"/>
              </a:rPr>
              <a:t>Private Clinics</a:t>
            </a:r>
          </a:p>
          <a:p>
            <a:pPr lvl="0"/>
            <a:endParaRPr lang="en-IN" sz="2800" b="1" dirty="0">
              <a:latin typeface="Arial" panose="020B0604020202020204" pitchFamily="34" charset="0"/>
              <a:cs typeface="Arial" panose="020B0604020202020204" pitchFamily="34" charset="0"/>
            </a:endParaRPr>
          </a:p>
          <a:p>
            <a:pPr lvl="0"/>
            <a:r>
              <a:rPr lang="en-IN" sz="2800" b="1" dirty="0" smtClean="0">
                <a:latin typeface="Arial" panose="020B0604020202020204" pitchFamily="34" charset="0"/>
                <a:cs typeface="Arial" panose="020B0604020202020204" pitchFamily="34" charset="0"/>
              </a:rPr>
              <a:t>Government jobs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700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903</TotalTime>
  <Words>1494</Words>
  <Application>Microsoft Office PowerPoint</Application>
  <PresentationFormat>On-screen Show (4:3)</PresentationFormat>
  <Paragraphs>260</Paragraphs>
  <Slides>42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Georgia</vt:lpstr>
      <vt:lpstr>Wingdings</vt:lpstr>
      <vt:lpstr>Wingdings 2</vt:lpstr>
      <vt:lpstr>Civic</vt:lpstr>
      <vt:lpstr>        BHARATI VIDYAPEETH (Deemed to be University)   SCHOOL OF  ALLIED HEALTH SCIENCES  </vt:lpstr>
      <vt:lpstr>Introduction </vt:lpstr>
      <vt:lpstr>                                                                     Courses Offered </vt:lpstr>
      <vt:lpstr>PowerPoint Presentation</vt:lpstr>
      <vt:lpstr>PowerPoint Presentation</vt:lpstr>
      <vt:lpstr>What do we learn?</vt:lpstr>
      <vt:lpstr> Major Areas of Training  </vt:lpstr>
      <vt:lpstr> Major Areas of Training  </vt:lpstr>
      <vt:lpstr>PowerPoint Presentation</vt:lpstr>
      <vt:lpstr>PowerPoint Presentation</vt:lpstr>
      <vt:lpstr>PowerPoint Presentation</vt:lpstr>
      <vt:lpstr>What do we learn?</vt:lpstr>
      <vt:lpstr>Uses of Cardiovascular Technology</vt:lpstr>
      <vt:lpstr>PowerPoint Presentation</vt:lpstr>
      <vt:lpstr>PowerPoint Presentation</vt:lpstr>
      <vt:lpstr>PowerPoint Presentation</vt:lpstr>
      <vt:lpstr>What do we learn?</vt:lpstr>
      <vt:lpstr>Uses of Cardiovascular Technology</vt:lpstr>
      <vt:lpstr>Major Areas of Training</vt:lpstr>
      <vt:lpstr>PowerPoint Presentation</vt:lpstr>
      <vt:lpstr>PowerPoint Presentation</vt:lpstr>
      <vt:lpstr>PowerPoint Presentation</vt:lpstr>
      <vt:lpstr>What do we learn?</vt:lpstr>
      <vt:lpstr>Major Areas of Training</vt:lpstr>
      <vt:lpstr>PowerPoint Presentation</vt:lpstr>
      <vt:lpstr>PowerPoint Presentation</vt:lpstr>
      <vt:lpstr>PowerPoint Presentation</vt:lpstr>
      <vt:lpstr>What do we learn:</vt:lpstr>
      <vt:lpstr>Uses of Anesthesia &amp; Operation Theatre  Technology </vt:lpstr>
      <vt:lpstr>Major Areas of Training</vt:lpstr>
      <vt:lpstr>PowerPoint Presentation</vt:lpstr>
      <vt:lpstr>PowerPoint Presentation</vt:lpstr>
      <vt:lpstr>PowerPoint Presentation</vt:lpstr>
      <vt:lpstr>PowerPoint Presentation</vt:lpstr>
      <vt:lpstr>PowerPoint Presentation</vt:lpstr>
      <vt:lpstr>PowerPoint Presentation</vt:lpstr>
      <vt:lpstr>BSc (Respiratory Therapy)</vt:lpstr>
      <vt:lpstr>What do we learn?</vt:lpstr>
      <vt:lpstr>Uses of Respiratory Care Technology (Respiratory Therapy)</vt:lpstr>
      <vt:lpstr>Major Areas of Training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140</cp:revision>
  <dcterms:created xsi:type="dcterms:W3CDTF">2006-08-16T00:00:00Z</dcterms:created>
  <dcterms:modified xsi:type="dcterms:W3CDTF">2024-06-12T06:36:56Z</dcterms:modified>
</cp:coreProperties>
</file>