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9"/>
  </p:notesMasterIdLst>
  <p:sldIdLst>
    <p:sldId id="256" r:id="rId2"/>
    <p:sldId id="306" r:id="rId3"/>
    <p:sldId id="305" r:id="rId4"/>
    <p:sldId id="307" r:id="rId5"/>
    <p:sldId id="308" r:id="rId6"/>
    <p:sldId id="309" r:id="rId7"/>
    <p:sldId id="296" r:id="rId8"/>
    <p:sldId id="264" r:id="rId9"/>
    <p:sldId id="265" r:id="rId10"/>
    <p:sldId id="267" r:id="rId11"/>
    <p:sldId id="297" r:id="rId12"/>
    <p:sldId id="268" r:id="rId13"/>
    <p:sldId id="299" r:id="rId14"/>
    <p:sldId id="269" r:id="rId15"/>
    <p:sldId id="270" r:id="rId16"/>
    <p:sldId id="272" r:id="rId17"/>
    <p:sldId id="300" r:id="rId18"/>
    <p:sldId id="274" r:id="rId19"/>
    <p:sldId id="276" r:id="rId20"/>
    <p:sldId id="277" r:id="rId21"/>
    <p:sldId id="278" r:id="rId22"/>
    <p:sldId id="301" r:id="rId23"/>
    <p:sldId id="280" r:id="rId24"/>
    <p:sldId id="281" r:id="rId25"/>
    <p:sldId id="282" r:id="rId26"/>
    <p:sldId id="283" r:id="rId27"/>
    <p:sldId id="302" r:id="rId28"/>
    <p:sldId id="285" r:id="rId29"/>
    <p:sldId id="286" r:id="rId30"/>
    <p:sldId id="288" r:id="rId31"/>
    <p:sldId id="303" r:id="rId32"/>
    <p:sldId id="290" r:id="rId33"/>
    <p:sldId id="291" r:id="rId34"/>
    <p:sldId id="292" r:id="rId35"/>
    <p:sldId id="293" r:id="rId36"/>
    <p:sldId id="304" r:id="rId37"/>
    <p:sldId id="316" r:id="rId38"/>
    <p:sldId id="318" r:id="rId39"/>
    <p:sldId id="317" r:id="rId40"/>
    <p:sldId id="323" r:id="rId41"/>
    <p:sldId id="322" r:id="rId42"/>
    <p:sldId id="310" r:id="rId43"/>
    <p:sldId id="314" r:id="rId44"/>
    <p:sldId id="315" r:id="rId45"/>
    <p:sldId id="319" r:id="rId46"/>
    <p:sldId id="311" r:id="rId47"/>
    <p:sldId id="32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20C01-0ED5-42F8-9982-433FB533D014}" type="datetimeFigureOut">
              <a:rPr lang="en-US" smtClean="0"/>
              <a:t>06/03/2023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37411-5B98-4330-AE18-F50CA2D7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20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6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5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1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37411-5B98-4330-AE18-F50CA2D7A5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5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verageedu.com/blog/master-of-science/" TargetMode="External"/><Relationship Id="rId2" Type="http://schemas.openxmlformats.org/officeDocument/2006/relationships/hyperlink" Target="https://leverageedu.com/blog/how-to-become-a-nurse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icriindia.com/course/bsc-clinical-research-healthcare-programme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 smtClean="0">
                <a:solidFill>
                  <a:srgbClr val="7030A0"/>
                </a:solidFill>
                <a:latin typeface="Arial" pitchFamily="34" charset="0"/>
                <a:cs typeface="Arial" panose="020B0604020202020204" pitchFamily="34" charset="0"/>
              </a:rPr>
              <a:t>SKILL </a:t>
            </a: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</a:p>
          <a:p>
            <a:endParaRPr lang="en-US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Year</a:t>
            </a:r>
          </a:p>
          <a:p>
            <a:r>
              <a:rPr lang="en-US" sz="5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09600"/>
            <a:ext cx="8763000" cy="29718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BHARATI VIDYAPEETH</a:t>
            </a:r>
            <a:b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(Deemed to be University) </a:t>
            </a:r>
            <a:b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SCIENCES</a:t>
            </a: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-228600"/>
            <a:ext cx="8534400" cy="1447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</a:t>
            </a:r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Perform all routine x-rays – mobile and steady, medico legal x-rays, poly-trauma X-rays.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Assist all conventional procedures like IVP, IU, MCU, Barium procedures, HSG, etc.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Perform all plain CT scan of whole body.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Assist in CECT, CT </a:t>
            </a:r>
            <a:r>
              <a:rPr lang="en-IN" b="1" dirty="0" err="1">
                <a:latin typeface="Arial" panose="020B0604020202020204" pitchFamily="34" charset="0"/>
                <a:cs typeface="Arial" panose="020B0604020202020204" pitchFamily="34" charset="0"/>
              </a:rPr>
              <a:t>angio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and CT guided procedures.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Perform all plain MRI scans.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Assist in contrast enhanced 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MRIs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, specialised MR sequences.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-228600"/>
            <a:ext cx="8534400" cy="1447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of </a:t>
            </a:r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Assist in ultrasonography, in record keeping and patient preparation.*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Perform CPR in case of emergencies in department.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Describe the radiation hazards, radiation safety issues and relevant administrative issues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Radiology &amp; Imaging Technology”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pPr lvl="0"/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Imaging Centres</a:t>
            </a:r>
          </a:p>
          <a:p>
            <a:pPr lvl="0"/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pPr lvl="0"/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7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28800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</a:t>
            </a: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(Laboratory Sciences)</a:t>
            </a:r>
            <a:endParaRPr lang="en-US" sz="6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(Laboratory Sciences)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685800"/>
            <a:ext cx="2514600" cy="5562600"/>
          </a:xfrm>
        </p:spPr>
        <p:txBody>
          <a:bodyPr>
            <a:normAutofit/>
          </a:bodyPr>
          <a:lstStyle/>
          <a:p>
            <a:endParaRPr lang="en-US" sz="20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third largest medical profession (after doctors &amp; nurses). 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scientists (MLS),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crucial role in the diagnosis, treatment and management of patients. 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scientists perform complex testing using sophisticated instruments to detect diseases and monitor treatment.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r="112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8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learn ?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4800" y="1676400"/>
            <a:ext cx="2438400" cy="4449763"/>
          </a:xfrm>
        </p:spPr>
        <p:txBody>
          <a:bodyPr>
            <a:normAutofit/>
          </a:bodyPr>
          <a:lstStyle/>
          <a:p>
            <a:pPr lvl="0"/>
            <a:r>
              <a:rPr lang="en-IN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Basics </a:t>
            </a:r>
            <a:r>
              <a:rPr lang="en-IN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application of </a:t>
            </a:r>
            <a:endParaRPr lang="en-IN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Biochemistry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Microbiology </a:t>
            </a:r>
            <a:endParaRPr lang="en-I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Virology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Mycology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Parasitology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Pathology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transfusion techniques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"/>
            <a:ext cx="3314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63218"/>
            <a:ext cx="5737225" cy="2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9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Areas of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371601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laboratory test relevant to procedure and findings/results.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appropriate bio-safety measures in the laboratory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Perform correct procedure for collection of various specimens.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en-IN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transport, preserve and process the specimen properly. 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Handle laboratory instruments.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IN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standard operative procedure of instruments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 </a:t>
            </a: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different laboratory reports with accuracy.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</a:t>
            </a:r>
            <a:r>
              <a:rPr lang="en-IN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&amp; external quality </a:t>
            </a:r>
            <a:r>
              <a:rPr lang="en-IN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control.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Discard biomedical waste as per set protocols.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Effectively communicate with the patient.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Medical Ethics relevant to the situation.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6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Sciences”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Centres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Respiratory Care Technology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(Respiratory Therapy)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14400"/>
            <a:ext cx="2590800" cy="5334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devoted to the scientific application of technology in order to assist in the diagnosis, treatment, management and care of patients with cardiopulmonary and associated diseases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precise, it deals with cardiopulmonary problems. The respiratory system is prone to diseases and conditions such as – trauma, bronchitis, asthma, pneumonia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58896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1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133600" cy="381000"/>
          </a:xfrm>
        </p:spPr>
        <p:txBody>
          <a:bodyPr/>
          <a:lstStyle/>
          <a:p>
            <a:pPr algn="ctr"/>
            <a:r>
              <a:rPr lang="en-US" sz="1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</a:t>
            </a:r>
            <a:r>
              <a:rPr lang="en-US" sz="16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learn?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295400"/>
            <a:ext cx="2362200" cy="4678363"/>
          </a:xfrm>
        </p:spPr>
        <p:txBody>
          <a:bodyPr>
            <a:noAutofit/>
          </a:bodyPr>
          <a:lstStyle/>
          <a:p>
            <a:pPr lvl="0"/>
            <a:r>
              <a:rPr lang="en-I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I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including Anatomy and functions of respiratory and cardiovascular systems.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  <a:r>
              <a:rPr lang="en-I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 of respiratory diseases and the need and rationale for Oxygen therapy.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assisted Ventilation and Airway management in various conditions and ages.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59" y="1447800"/>
            <a:ext cx="595228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1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training programme for capacity building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‘State Of Art’ infrastructure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Experienced and dedicated faculty.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Attached to a spacious well equipped tertiary care hospital and excellent clinical exposure.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increase the employability in various hospitals, private clinics, medical centers, doctors office. 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04800"/>
            <a:ext cx="8534400" cy="114300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Uses of </a:t>
            </a:r>
            <a:r>
              <a:rPr lang="en-US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Respiratory Care Technology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Therapy)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4478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therapists help people who suffer from chronic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diseases like asthma, bronchitis and emphysema. ... They also provide emergency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patients suffering from heart attacks, drowning or shock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would involve managing patients on ventilators and artificial airway devices, and assessing the blood-oxygen level of patients. Just a few of the responsibilities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respiratory therapists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include: Managing life support mechanical ventilation systems. Administering aerosol-based medications.</a:t>
            </a:r>
          </a:p>
        </p:txBody>
      </p:sp>
    </p:spTree>
    <p:extLst>
      <p:ext uri="{BB962C8B-B14F-4D97-AF65-F5344CB8AC3E}">
        <p14:creationId xmlns:p14="http://schemas.microsoft.com/office/powerpoint/2010/main" val="37757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Areas of </a:t>
            </a:r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524000"/>
            <a:ext cx="79248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Assessment of respiratory and cardiovascular system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Symptomatology 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signs of Respiratory diseases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Rationale for Oxygen therapy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need and adequacy and therapy and the relevant devices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Nebulizers and metered dose inhalers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analyzers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Manual resuscitators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airway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Mechanical ventilation principles and pharmacotherapy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care including neonatal ventilation</a:t>
            </a:r>
          </a:p>
          <a:p>
            <a:r>
              <a:rPr lang="en-IN" sz="2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467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R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espiratory Care Technology”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(Respiratory Therapy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</a:p>
          <a:p>
            <a:pPr algn="ctr"/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Centres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</a:p>
          <a:p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BSc (Cardiovascular  Technology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Technologists assist physicians in: diagnosing and treating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(heart) and peripheral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(blood vessel) conditions. ... </a:t>
            </a:r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various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disorders having complex diagnostic and therapeutic procedures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16" y="685800"/>
            <a:ext cx="604118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1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514600" cy="45720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learn?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47800"/>
            <a:ext cx="2362200" cy="4678363"/>
          </a:xfrm>
        </p:spPr>
        <p:txBody>
          <a:bodyPr>
            <a:normAutofit/>
          </a:bodyPr>
          <a:lstStyle/>
          <a:p>
            <a:pPr lvl="0" algn="ctr"/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including Anatomy and functions of cardiovascular systems.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 of cardiac diseases and the need and rationale for cardiac related therapies.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assisted Ventilation and cardiac management in various conditions and ages.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097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3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Uses of </a:t>
            </a:r>
            <a:r>
              <a:rPr lang="en-US" sz="3600" b="1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Cardiovascular Technology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305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cardiovascular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medical imaging methods like ultrasounds to diagnose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conditions, vascular problems, or ailments that involves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it's arteries, valves, or blood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vessels.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Cardiovascular technologists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technicians serve 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assistants to physicians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aid in the diagnosis and treatment of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blood vessel issues. Their day-to-day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include reviewing doctor and patient documentation, scheduling appointments and monitoring patients'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rates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Areas of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343085"/>
            <a:ext cx="830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Assessment of cardiovascular system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Symptomatology 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signs of cardiac diseases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Rationale for Oxygen therapy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need and adequacy and therapy and the relevant devices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Gas analyzers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care including neonatal ventilation</a:t>
            </a:r>
          </a:p>
        </p:txBody>
      </p:sp>
    </p:spTree>
    <p:extLst>
      <p:ext uri="{BB962C8B-B14F-4D97-AF65-F5344CB8AC3E}">
        <p14:creationId xmlns:p14="http://schemas.microsoft.com/office/powerpoint/2010/main" val="2108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Technology”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Labs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(Neuro Electrophysiology Technology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Electrophysiology 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enables the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technologists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perform and interpret electrophysiology procedures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enables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to assess the patient and plan various electro-diagnostic procedures and implement them. ... 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will be able to achieve technical skills needed to conduct various diagnostic procedures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573722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6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533400"/>
          </a:xfrm>
        </p:spPr>
        <p:txBody>
          <a:bodyPr/>
          <a:lstStyle/>
          <a:p>
            <a:pPr algn="ctr"/>
            <a:r>
              <a:rPr lang="en-US" sz="18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learn?</a:t>
            </a:r>
            <a:endParaRPr lang="en-US" sz="1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524000"/>
            <a:ext cx="2362200" cy="4602163"/>
          </a:xfrm>
        </p:spPr>
        <p:txBody>
          <a:bodyPr>
            <a:noAutofit/>
          </a:bodyPr>
          <a:lstStyle/>
          <a:p>
            <a:pPr lvl="0"/>
            <a:r>
              <a:rPr lang="en-IN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I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including Anatomy and functions of Nervous systems.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</a:t>
            </a:r>
            <a:r>
              <a:rPr lang="en-I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 of nervous system related diseases and the need and rationale for nervous system related therapies.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management in various conditions related to nervous system.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14400"/>
            <a:ext cx="5638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1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76200"/>
            <a:ext cx="85344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  </a:t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Courses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Offered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>
                <a:latin typeface="Arial" pitchFamily="34" charset="0"/>
                <a:cs typeface="Arial" pitchFamily="34" charset="0"/>
              </a:rPr>
            </a:b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MSc and BSc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Degree Courses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Post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Graduate Diploma Courses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Certificate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Courses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8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Areas of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676401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Sleep studies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Autonomic function tests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Pre-surgical evaluation of epilepsy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(including Neonatal and long term monitoring) 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Nerve conduction studies, Electromyogram, Visual evoked potential, Brainstem auditory evoked potential, Somatosensory evoked potential </a:t>
            </a:r>
          </a:p>
        </p:txBody>
      </p:sp>
    </p:spTree>
    <p:extLst>
      <p:ext uri="{BB962C8B-B14F-4D97-AF65-F5344CB8AC3E}">
        <p14:creationId xmlns:p14="http://schemas.microsoft.com/office/powerpoint/2010/main" val="31052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 Electrophysiology Technology”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Labs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BSc (Anesthesia &amp; OT Technology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685800"/>
            <a:ext cx="2438400" cy="5562600"/>
          </a:xfrm>
        </p:spPr>
        <p:txBody>
          <a:bodyPr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direct and indirect patient care, equipment set up and operation procedures. </a:t>
            </a:r>
            <a:endParaRPr lang="en-US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trained to assist the surgeons during the procedures and assume responsibility for completion of other functions as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assigned. </a:t>
            </a:r>
          </a:p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anesthesia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equipment,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anesthesia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agents, techniques as well as dosage in order to ensure a better monitoring of the patient.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knowledge gained by the students through B.Sc. in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Anesthesia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helps them in choosing the right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anesthetic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for a patient and its dosage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57308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3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381000"/>
          </a:xfrm>
        </p:spPr>
        <p:txBody>
          <a:bodyPr/>
          <a:lstStyle/>
          <a:p>
            <a:r>
              <a:rPr lang="en-US" sz="1800" u="sng" dirty="0">
                <a:solidFill>
                  <a:schemeClr val="tx1"/>
                </a:solidFill>
              </a:rPr>
              <a:t>What do we learn: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066800"/>
            <a:ext cx="2362200" cy="5486400"/>
          </a:xfrm>
        </p:spPr>
        <p:txBody>
          <a:bodyPr>
            <a:noAutofit/>
          </a:bodyPr>
          <a:lstStyle/>
          <a:p>
            <a:pPr lvl="0"/>
            <a:r>
              <a:rPr lang="en-IN" sz="1200" b="1" dirty="0">
                <a:solidFill>
                  <a:schemeClr val="tx1"/>
                </a:solidFill>
              </a:rPr>
              <a:t>Prepare and maintain operation theatre </a:t>
            </a:r>
            <a:r>
              <a:rPr lang="en-IN" sz="1200" b="1" dirty="0" smtClean="0">
                <a:solidFill>
                  <a:schemeClr val="tx1"/>
                </a:solidFill>
              </a:rPr>
              <a:t>Maintain </a:t>
            </a:r>
            <a:r>
              <a:rPr lang="en-IN" sz="1200" b="1" dirty="0">
                <a:solidFill>
                  <a:schemeClr val="tx1"/>
                </a:solidFill>
              </a:rPr>
              <a:t>equipment support in an emergency </a:t>
            </a:r>
            <a:r>
              <a:rPr lang="en-IN" sz="1200" b="1" dirty="0" smtClean="0">
                <a:solidFill>
                  <a:schemeClr val="tx1"/>
                </a:solidFill>
              </a:rPr>
              <a:t>situation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en-IN" sz="1200" b="1" dirty="0" smtClean="0">
                <a:solidFill>
                  <a:schemeClr val="tx1"/>
                </a:solidFill>
              </a:rPr>
              <a:t>Follow </a:t>
            </a:r>
            <a:r>
              <a:rPr lang="en-IN" sz="1200" b="1" dirty="0">
                <a:solidFill>
                  <a:schemeClr val="tx1"/>
                </a:solidFill>
              </a:rPr>
              <a:t>infection control policies and procedures </a:t>
            </a:r>
            <a:r>
              <a:rPr lang="en-IN" sz="1200" b="1" dirty="0" smtClean="0">
                <a:solidFill>
                  <a:schemeClr val="tx1"/>
                </a:solidFill>
              </a:rPr>
              <a:t>Maintenance </a:t>
            </a:r>
            <a:r>
              <a:rPr lang="en-IN" sz="1200" b="1" dirty="0">
                <a:solidFill>
                  <a:schemeClr val="tx1"/>
                </a:solidFill>
              </a:rPr>
              <a:t>of theatre </a:t>
            </a:r>
            <a:r>
              <a:rPr lang="en-IN" sz="1200" b="1" dirty="0" smtClean="0">
                <a:solidFill>
                  <a:schemeClr val="tx1"/>
                </a:solidFill>
              </a:rPr>
              <a:t>equipment's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 smtClean="0">
                <a:solidFill>
                  <a:schemeClr val="tx1"/>
                </a:solidFill>
              </a:rPr>
              <a:t>Provide </a:t>
            </a:r>
            <a:r>
              <a:rPr lang="en-IN" sz="1200" b="1" dirty="0">
                <a:solidFill>
                  <a:schemeClr val="tx1"/>
                </a:solidFill>
              </a:rPr>
              <a:t>intra-operative equipment and technical support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 smtClean="0">
                <a:solidFill>
                  <a:schemeClr val="tx1"/>
                </a:solidFill>
              </a:rPr>
              <a:t>Manage </a:t>
            </a:r>
            <a:r>
              <a:rPr lang="en-IN" sz="1200" b="1" dirty="0">
                <a:solidFill>
                  <a:schemeClr val="tx1"/>
                </a:solidFill>
              </a:rPr>
              <a:t>hazardous waste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>
                <a:solidFill>
                  <a:schemeClr val="tx1"/>
                </a:solidFill>
              </a:rPr>
              <a:t>Ensure availability of medical and diagnostic supplies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>
                <a:solidFill>
                  <a:schemeClr val="tx1"/>
                </a:solidFill>
              </a:rPr>
              <a:t>Maintain a safe, healthy, and secure working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>
                <a:solidFill>
                  <a:schemeClr val="tx1"/>
                </a:solidFill>
              </a:rPr>
              <a:t>Follow radiation safety guidelines </a:t>
            </a:r>
            <a:endParaRPr lang="en-US" sz="1200" b="1" dirty="0">
              <a:solidFill>
                <a:schemeClr val="tx1"/>
              </a:solidFill>
            </a:endParaRPr>
          </a:p>
          <a:p>
            <a:pPr lvl="0"/>
            <a:r>
              <a:rPr lang="en-IN" sz="1200" b="1" dirty="0">
                <a:solidFill>
                  <a:schemeClr val="tx1"/>
                </a:solidFill>
              </a:rPr>
              <a:t>Follow biomedical waste disposal protocols</a:t>
            </a:r>
            <a:endParaRPr lang="en-US" sz="1200" b="1" dirty="0">
              <a:solidFill>
                <a:schemeClr val="tx1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Record keeping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00" y="1143000"/>
            <a:ext cx="573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5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Uses of </a:t>
            </a: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Anesthesia &amp; Operation Theatre </a:t>
            </a:r>
            <a:br>
              <a:rPr lang="en-US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Technology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458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Anesthesia and OT technology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job oriented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course and their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task is to assist Doctors/Surgeons during surgery, by administering appropriate dose of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anesthesia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operating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anesthesia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equipment whenever required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 Theater and Anesthesia Technologist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responsible for direct and indirect patient care, equipment set up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procedures. They are trained to assist the surgeons during the procedures and assume responsibility for completion of other functions as assigned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modern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 Theatre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 cornucopia of various state of the art machines &amp;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equipment's.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set up, preparation and handling of these equipment then becomes a vital part of the functioning. ...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 theatre technology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train the candidate in all the procedures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 theatre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8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Areas of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371601"/>
            <a:ext cx="815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IV 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fluids and Transfusion related matters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Dressing, sutures, bandages and plasters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Recovery room and nursing care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Pre-Operative and Post-Operative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Management of Patients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handling and Transportation to and from the Operation theatre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Universal precautions for HIV Positives, </a:t>
            </a:r>
            <a:r>
              <a:rPr lang="en-IN" b="1" dirty="0" err="1">
                <a:latin typeface="Arial" panose="020B0604020202020204" pitchFamily="34" charset="0"/>
                <a:cs typeface="Arial" panose="020B0604020202020204" pitchFamily="34" charset="0"/>
              </a:rPr>
              <a:t>HBsAg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 Positive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Operating room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Discipline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, Lay out, Equipment’s, Lights,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 table, suction, scrub station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Devices – Electro cattery, Laser, Harmonic, Ligature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Surgical Instruments – Drills Saw, Reamer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Sterilization 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assembly and packing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IN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 </a:t>
            </a:r>
            <a:r>
              <a:rPr lang="en-IN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Sterile Techniques – Surgical scrub, gowning and gloving</a:t>
            </a:r>
            <a:endParaRPr lang="en-US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Surgical instrumentation, handling instruments</a:t>
            </a:r>
          </a:p>
        </p:txBody>
      </p:sp>
    </p:spTree>
    <p:extLst>
      <p:ext uri="{BB962C8B-B14F-4D97-AF65-F5344CB8AC3E}">
        <p14:creationId xmlns:p14="http://schemas.microsoft.com/office/powerpoint/2010/main" val="13807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458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I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Anaesthesia and OT Technology”</a:t>
            </a:r>
            <a:endParaRPr lang="en-IN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8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8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Labs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speciality Hospitals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Clinics</a:t>
            </a:r>
          </a:p>
          <a:p>
            <a:endParaRPr lang="en-I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5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Sc Perfusion Technology Course details | Admission in Bangal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267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4419600"/>
            <a:ext cx="4952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          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BSc (Perfusion 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Technology)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328" y="381000"/>
            <a:ext cx="42274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IN" b="1" dirty="0">
                <a:latin typeface="Arial" pitchFamily="34" charset="0"/>
                <a:cs typeface="Arial" pitchFamily="34" charset="0"/>
              </a:rPr>
              <a:t>Cardiovascular perfusion is the science of providing extracorporeal circulation in order to artificially support and temporarily replace a patient’s respiratory and circulatory systems. 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r>
              <a:rPr lang="en-IN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perfusionist is a skilled allied health professional, trained and educated specifically as a member of an open-heart surgical team, responsible for the selection, setup and operation of a Heart-Lung Machine and other life support system like IABP, LVAD, RVAD &amp; ECMO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 </a:t>
            </a:r>
            <a:endParaRPr lang="en-IN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IN" b="1" dirty="0">
                <a:latin typeface="Arial" pitchFamily="34" charset="0"/>
                <a:cs typeface="Arial" pitchFamily="34" charset="0"/>
              </a:rPr>
              <a:t> It will help in overall development of technical and interpersonal skills required to work under the supervision of Cardiologists, CTVS surgeons and Anaesthetists.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2714" y="4572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Scope</a:t>
            </a:r>
            <a:endParaRPr lang="en-US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7571" y="1524000"/>
            <a:ext cx="7848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Perfusion technology has a wide range of applications since it is an essential job function that cannot be easily replaced. 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perfusionist</a:t>
            </a:r>
            <a:r>
              <a:rPr lang="en-US" dirty="0">
                <a:latin typeface="Arial" pitchFamily="34" charset="0"/>
                <a:cs typeface="Arial" pitchFamily="34" charset="0"/>
              </a:rPr>
              <a:t> is required by every surgical team to control the technical elements of the medical equipment so that the physicians and </a:t>
            </a:r>
            <a:r>
              <a:rPr lang="en-US" b="1" dirty="0">
                <a:latin typeface="Arial" pitchFamily="34" charset="0"/>
                <a:cs typeface="Arial" pitchFamily="34" charset="0"/>
                <a:hlinkClick r:id="rId2"/>
              </a:rPr>
              <a:t>nurses </a:t>
            </a:r>
            <a:r>
              <a:rPr lang="en-US" dirty="0">
                <a:latin typeface="Arial" pitchFamily="34" charset="0"/>
                <a:cs typeface="Arial" pitchFamily="34" charset="0"/>
              </a:rPr>
              <a:t>may concentrate on their duties.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After finishing a B.Sc. in perfusion technology, students might pursue further studies in the field. Candidates with a master’s degree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speciality</a:t>
            </a:r>
            <a:r>
              <a:rPr lang="en-US" dirty="0">
                <a:latin typeface="Arial" pitchFamily="34" charset="0"/>
                <a:cs typeface="Arial" pitchFamily="34" charset="0"/>
              </a:rPr>
              <a:t> will have a greater chance of landing a job and will have an advantage over the competition. These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perfusionists</a:t>
            </a:r>
            <a:r>
              <a:rPr lang="en-US" dirty="0">
                <a:latin typeface="Arial" pitchFamily="34" charset="0"/>
                <a:cs typeface="Arial" pitchFamily="34" charset="0"/>
              </a:rPr>
              <a:t> and technicians are in charge of the surgery’s heart and lungs apparatus and equipment.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You can also pursue an </a:t>
            </a:r>
            <a:r>
              <a:rPr lang="en-US" b="1" dirty="0">
                <a:latin typeface="Arial" pitchFamily="34" charset="0"/>
                <a:cs typeface="Arial" pitchFamily="34" charset="0"/>
                <a:hlinkClick r:id="rId3"/>
              </a:rPr>
              <a:t>MSc </a:t>
            </a:r>
            <a:r>
              <a:rPr lang="en-US" dirty="0">
                <a:latin typeface="Arial" pitchFamily="34" charset="0"/>
                <a:cs typeface="Arial" pitchFamily="34" charset="0"/>
              </a:rPr>
              <a:t>in Cardiac Perfusion Technology, which can open up numerous doors for you in the future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These technicians and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perfusionists</a:t>
            </a:r>
            <a:r>
              <a:rPr lang="en-US" dirty="0">
                <a:latin typeface="Arial" pitchFamily="34" charset="0"/>
                <a:cs typeface="Arial" pitchFamily="34" charset="0"/>
              </a:rPr>
              <a:t> run the surgical machinery for the heart and lungs. Additionally, they control blood vessel conditions.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0"/>
            <a:ext cx="78486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IN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“BSc </a:t>
            </a:r>
            <a:r>
              <a:rPr lang="en-IN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Perfusion Technology</a:t>
            </a:r>
            <a:r>
              <a:rPr lang="en-IN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400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</a:t>
            </a:r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speciality Hospitals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Clinics</a:t>
            </a: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jobs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95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Courses</a:t>
            </a:r>
            <a:b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153400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4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Sc in Clinical Research Colleges in Mumbai | Nimr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457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838200"/>
            <a:ext cx="3429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Clinical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Research is an academic degree in clinical research. It prepares graduates for positions in pharmaceutical, biotechnology, and biomedical research. A degree in this field is highly sought after in the medical field, and is a key element of a successful career.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Clinical research is a branch of healthcare science that explores how safe and effective novel treatments, medications, medical devices and diagnostic techniques are when administered to patients.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5181600"/>
            <a:ext cx="3079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BSc (Clinical Research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9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422" y="685800"/>
            <a:ext cx="19030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Scope</a:t>
            </a:r>
            <a:endParaRPr lang="en-US" sz="6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3257" y="1524000"/>
            <a:ext cx="7315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BSc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clinical research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is offering a very high remuneration to the professionals. A bachelor’s degree in clinical research that consumes 4 years time is awarded to the ones who completed the relevant educational needs for the specific academic programs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attaining a bachelor’s degree, student may get highly qualified and get better job opportunities.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academic program, </a:t>
            </a:r>
            <a:r>
              <a:rPr lang="en-US" sz="2000" b="1" dirty="0">
                <a:latin typeface="Arial" pitchFamily="34" charset="0"/>
                <a:cs typeface="Arial" pitchFamily="34" charset="0"/>
                <a:hlinkClick r:id="rId2"/>
              </a:rPr>
              <a:t>BSc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hlinkClick r:id="rId2"/>
              </a:rPr>
              <a:t>Clinical Research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include the classes that encompass organic, general, biology, microbiology, advanced chemistry, physiology and human anatomy. As per the latest survey conducted, there are around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 lac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job openings and even more. The figure seems to be countless and thus the field appears to be most promising. </a:t>
            </a:r>
          </a:p>
        </p:txBody>
      </p:sp>
    </p:spTree>
    <p:extLst>
      <p:ext uri="{BB962C8B-B14F-4D97-AF65-F5344CB8AC3E}">
        <p14:creationId xmlns:p14="http://schemas.microsoft.com/office/powerpoint/2010/main" val="17836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657" y="914400"/>
            <a:ext cx="7010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en-I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IN" sz="20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Clinical Research”</a:t>
            </a:r>
            <a:endParaRPr lang="en-IN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IN" sz="2000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</a:t>
            </a:r>
            <a:endParaRPr lang="en-IN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 where Clinical Trials are conducted</a:t>
            </a:r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speciality </a:t>
            </a:r>
            <a:r>
              <a:rPr lang="en-I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Hospitals with Clinical Trials</a:t>
            </a:r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</a:t>
            </a:r>
            <a:r>
              <a:rPr lang="en-I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</a:p>
          <a:p>
            <a:endParaRPr lang="en-I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Clinical Research Officer </a:t>
            </a:r>
            <a:r>
              <a:rPr lang="en-I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Hospitals/ Ethics Committee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096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Course </a:t>
            </a:r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Structure 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43019"/>
              </p:ext>
            </p:extLst>
          </p:nvPr>
        </p:nvGraphicFramePr>
        <p:xfrm>
          <a:off x="1066799" y="1676399"/>
          <a:ext cx="6781802" cy="2678321"/>
        </p:xfrm>
        <a:graphic>
          <a:graphicData uri="http://schemas.openxmlformats.org/drawingml/2006/table">
            <a:tbl>
              <a:tblPr firstRow="1" firstCol="1" bandRow="1"/>
              <a:tblGrid>
                <a:gridCol w="902093"/>
                <a:gridCol w="2657951"/>
                <a:gridCol w="3221758"/>
              </a:tblGrid>
              <a:tr h="36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Sr. No</a:t>
                      </a:r>
                      <a:endParaRPr lang="en-US" sz="14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Course Name</a:t>
                      </a:r>
                      <a:endParaRPr lang="en-US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Duration</a:t>
                      </a:r>
                      <a:endParaRPr lang="en-US" sz="1400" b="1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4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BSc. Courses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years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(3 Years divided in to 6 Semesters  + 1 Year Internship)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PG Diploma Courses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year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5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Certificate Courses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year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8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609600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 Black" pitchFamily="34" charset="0"/>
              </a:rPr>
              <a:t>Syllabus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914400" y="1582341"/>
            <a:ext cx="75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Common during I &amp; II semesters for all B.Sc Paramedical courses. The subjects include Anatomy, Physiology, Microbiology, Pathology, Biochemistry,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Pharmacology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Community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medicine, English and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Communication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kill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Principles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 Nursing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related to medical care.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syllabus for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III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to VI semesters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will be covered by the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department concerned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ON THE JOB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Training will be imparted in the curriculum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9144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Method Of Selection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1676400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Interview by a board of faculty </a:t>
            </a:r>
            <a:r>
              <a:rPr lang="en-US" sz="4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members 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990600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Time Line of Courses for AY 2023-24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17331"/>
              </p:ext>
            </p:extLst>
          </p:nvPr>
        </p:nvGraphicFramePr>
        <p:xfrm>
          <a:off x="914400" y="2286002"/>
          <a:ext cx="7467600" cy="2819399"/>
        </p:xfrm>
        <a:graphic>
          <a:graphicData uri="http://schemas.openxmlformats.org/drawingml/2006/table">
            <a:tbl>
              <a:tblPr firstRow="1" firstCol="1" bandRow="1"/>
              <a:tblGrid>
                <a:gridCol w="435573"/>
                <a:gridCol w="3685731"/>
                <a:gridCol w="3346296"/>
              </a:tblGrid>
              <a:tr h="4176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" marR="0"/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Start of  Registration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0" marR="0"/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05 June 2023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Interview call letters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1531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12 Jul 2023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Conduct of Interviews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118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20 to 24 July 23.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Result of Interview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943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26 July 2023.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Last date for fees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181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31 July 2023.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Courses start 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943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Times New Roman"/>
                        </a:rPr>
                        <a:t>01 Aug 2023.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8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9084" y="2967335"/>
            <a:ext cx="4225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486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534400" cy="1066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POST GRADUATE DIPLOMA COURSES 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7175"/>
            <a:ext cx="8077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8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CERTIFICATE COURSES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305799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2286000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(Radiology and Imaging Technology)</a:t>
            </a:r>
            <a:endParaRPr lang="en-US" sz="6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BSc (Radiology &amp; Imaging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685800"/>
            <a:ext cx="2438400" cy="5257800"/>
          </a:xfrm>
        </p:spPr>
        <p:txBody>
          <a:bodyPr>
            <a:noAutofit/>
          </a:bodyPr>
          <a:lstStyle/>
          <a:p>
            <a:endParaRPr lang="en-US" sz="2000" b="1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Ultrasonography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Tomography (CT), </a:t>
            </a:r>
            <a:endParaRPr lang="en-US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(Magnetic Resonance Imaging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Scan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 descr="Image result for radiology and imaging technology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" b="15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4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2514600" cy="457200"/>
          </a:xfrm>
        </p:spPr>
        <p:txBody>
          <a:bodyPr/>
          <a:lstStyle/>
          <a:p>
            <a:r>
              <a:rPr lang="en-US" sz="1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 we learn?</a:t>
            </a:r>
            <a:endParaRPr lang="en-US" sz="18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143000"/>
            <a:ext cx="2514600" cy="5638800"/>
          </a:xfrm>
        </p:spPr>
        <p:txBody>
          <a:bodyPr>
            <a:noAutofit/>
          </a:bodyPr>
          <a:lstStyle/>
          <a:p>
            <a:pPr lvl="0"/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including Anatomy </a:t>
            </a:r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surface landmarks of various organs and systems.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basic imaging  including CT and Ultrasound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of working of MRI machine including care of the patients undergoing MRI.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 and Radiation safety in Interventional procedures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5638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835</TotalTime>
  <Words>1707</Words>
  <Application>Microsoft Office PowerPoint</Application>
  <PresentationFormat>On-screen Show (4:3)</PresentationFormat>
  <Paragraphs>350</Paragraphs>
  <Slides>47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Civic</vt:lpstr>
      <vt:lpstr>        BHARATI VIDYAPEETH (Deemed to be University)   SCHOOL OF  ALLIED HEALTH SCIENCES  </vt:lpstr>
      <vt:lpstr>Introduction </vt:lpstr>
      <vt:lpstr>                                                                     Courses Offered </vt:lpstr>
      <vt:lpstr> BSc Degree Courses </vt:lpstr>
      <vt:lpstr>POST GRADUATE DIPLOMA COURSES  </vt:lpstr>
      <vt:lpstr>CERTIFICATE COURSES</vt:lpstr>
      <vt:lpstr>PowerPoint Presentation</vt:lpstr>
      <vt:lpstr>BSc (Radiology &amp; Imaging Technology)</vt:lpstr>
      <vt:lpstr>What do we learn?</vt:lpstr>
      <vt:lpstr> Major Areas of Training  </vt:lpstr>
      <vt:lpstr> Major Areas of Training  </vt:lpstr>
      <vt:lpstr>PowerPoint Presentation</vt:lpstr>
      <vt:lpstr>PowerPoint Presentation</vt:lpstr>
      <vt:lpstr>BSc (Laboratory Sciences)</vt:lpstr>
      <vt:lpstr>What do we learn ? </vt:lpstr>
      <vt:lpstr>Major Areas of Training</vt:lpstr>
      <vt:lpstr>PowerPoint Presentation</vt:lpstr>
      <vt:lpstr>BSc Respiratory Care Technology (Respiratory Therapy)</vt:lpstr>
      <vt:lpstr>What do we learn?</vt:lpstr>
      <vt:lpstr>Uses of Respiratory Care Technology (Respiratory Therapy)</vt:lpstr>
      <vt:lpstr>Major Areas of Training</vt:lpstr>
      <vt:lpstr>PowerPoint Presentation</vt:lpstr>
      <vt:lpstr>BSc (Cardiovascular  Technology)</vt:lpstr>
      <vt:lpstr>What do we learn?</vt:lpstr>
      <vt:lpstr>Uses of Cardiovascular Technology</vt:lpstr>
      <vt:lpstr>Major Areas of Training</vt:lpstr>
      <vt:lpstr>PowerPoint Presentation</vt:lpstr>
      <vt:lpstr>BSc (Neuro Electrophysiology Technology)</vt:lpstr>
      <vt:lpstr>What do we learn?</vt:lpstr>
      <vt:lpstr>Major Areas of Training</vt:lpstr>
      <vt:lpstr>PowerPoint Presentation</vt:lpstr>
      <vt:lpstr>BSc (Anesthesia &amp; OT Technology)</vt:lpstr>
      <vt:lpstr>What do we learn:</vt:lpstr>
      <vt:lpstr>Uses of Anesthesia &amp; Operation Theatre  Technology </vt:lpstr>
      <vt:lpstr>Major Areas of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135</cp:revision>
  <dcterms:created xsi:type="dcterms:W3CDTF">2006-08-16T00:00:00Z</dcterms:created>
  <dcterms:modified xsi:type="dcterms:W3CDTF">2023-06-03T06:49:50Z</dcterms:modified>
</cp:coreProperties>
</file>